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2"/>
  </p:sldMasterIdLst>
  <p:notesMasterIdLst>
    <p:notesMasterId r:id="rId27"/>
  </p:notesMasterIdLst>
  <p:handoutMasterIdLst>
    <p:handoutMasterId r:id="rId28"/>
  </p:handoutMasterIdLst>
  <p:sldIdLst>
    <p:sldId id="256" r:id="rId3"/>
    <p:sldId id="277" r:id="rId4"/>
    <p:sldId id="257" r:id="rId5"/>
    <p:sldId id="278" r:id="rId6"/>
    <p:sldId id="260" r:id="rId7"/>
    <p:sldId id="279" r:id="rId8"/>
    <p:sldId id="263" r:id="rId9"/>
    <p:sldId id="264" r:id="rId10"/>
    <p:sldId id="265" r:id="rId11"/>
    <p:sldId id="280" r:id="rId12"/>
    <p:sldId id="268" r:id="rId13"/>
    <p:sldId id="266" r:id="rId14"/>
    <p:sldId id="281" r:id="rId15"/>
    <p:sldId id="270" r:id="rId16"/>
    <p:sldId id="282" r:id="rId17"/>
    <p:sldId id="272" r:id="rId18"/>
    <p:sldId id="273" r:id="rId19"/>
    <p:sldId id="288" r:id="rId20"/>
    <p:sldId id="293" r:id="rId21"/>
    <p:sldId id="262" r:id="rId22"/>
    <p:sldId id="289" r:id="rId23"/>
    <p:sldId id="290" r:id="rId24"/>
    <p:sldId id="291" r:id="rId25"/>
    <p:sldId id="292" r:id="rId26"/>
  </p:sldIdLst>
  <p:sldSz cx="12192000" cy="6858000"/>
  <p:notesSz cx="6950075" cy="9236075"/>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496" autoAdjust="0"/>
  </p:normalViewPr>
  <p:slideViewPr>
    <p:cSldViewPr snapToGrid="0">
      <p:cViewPr varScale="1">
        <p:scale>
          <a:sx n="78" d="100"/>
          <a:sy n="78" d="100"/>
        </p:scale>
        <p:origin x="5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C0E8C2FC-7AC1-44F7-BAA1-FDD06CE6227A}" type="datetimeFigureOut">
              <a:rPr lang="en-US" smtClean="0"/>
              <a:t>11/4/2021</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A6C756F9-B2DA-4B1C-8DB2-C31EB618007E}" type="slidenum">
              <a:rPr lang="en-US" smtClean="0"/>
              <a:t>‹#›</a:t>
            </a:fld>
            <a:endParaRPr lang="en-US"/>
          </a:p>
        </p:txBody>
      </p:sp>
    </p:spTree>
    <p:extLst>
      <p:ext uri="{BB962C8B-B14F-4D97-AF65-F5344CB8AC3E}">
        <p14:creationId xmlns:p14="http://schemas.microsoft.com/office/powerpoint/2010/main" val="1952730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95B12A8E-A432-4BD5-A7A9-8128A94A5309}" type="datetimeFigureOut">
              <a:rPr lang="en-US" smtClean="0"/>
              <a:t>11/4/2021</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38BA97A-0126-4E81-A45D-5E12F054A7C8}" type="slidenum">
              <a:rPr lang="en-US" smtClean="0"/>
              <a:t>‹#›</a:t>
            </a:fld>
            <a:endParaRPr lang="en-US"/>
          </a:p>
        </p:txBody>
      </p:sp>
    </p:spTree>
    <p:extLst>
      <p:ext uri="{BB962C8B-B14F-4D97-AF65-F5344CB8AC3E}">
        <p14:creationId xmlns:p14="http://schemas.microsoft.com/office/powerpoint/2010/main" val="332537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home.treasury.gov/system/files/136/fiscalrecoveryfunds_countyfunding_2021.05.10-1a-508A.pdf"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treasurer.delaware.gov/arpadb/" TargetMode="External"/><Relationship Id="rId4" Type="http://schemas.openxmlformats.org/officeDocument/2006/relationships/hyperlink" Target="https://www.nlc.org/resource/local-allocations-in-the-american-rescue-pla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a:t>
            </a:r>
            <a:r>
              <a:rPr lang="en-US" baseline="0" dirty="0"/>
              <a:t> to County Data: </a:t>
            </a:r>
            <a:r>
              <a:rPr lang="en-US" dirty="0" err="1">
                <a:hlinkClick r:id="rId3"/>
              </a:rPr>
              <a:t>fiscalrecoveryfunds_countyfunding_2021.05.10-1a</a:t>
            </a:r>
            <a:r>
              <a:rPr lang="en-US" dirty="0">
                <a:hlinkClick r:id="rId3"/>
              </a:rPr>
              <a:t> table .</a:t>
            </a:r>
            <a:r>
              <a:rPr lang="en-US" dirty="0" err="1">
                <a:hlinkClick r:id="rId3"/>
              </a:rPr>
              <a:t>xlsx</a:t>
            </a:r>
            <a:r>
              <a:rPr lang="en-US" dirty="0">
                <a:hlinkClick r:id="rId3"/>
              </a:rPr>
              <a:t> (treasury.gov)</a:t>
            </a:r>
            <a:endParaRPr lang="en-US" dirty="0"/>
          </a:p>
          <a:p>
            <a:r>
              <a:rPr lang="en-US" dirty="0"/>
              <a:t>Link</a:t>
            </a:r>
            <a:r>
              <a:rPr lang="en-US" baseline="0" dirty="0"/>
              <a:t> to City Data: </a:t>
            </a:r>
            <a:r>
              <a:rPr lang="en-US" dirty="0">
                <a:hlinkClick r:id="rId4"/>
              </a:rPr>
              <a:t>Local Allocations in the American Rescue Plan Act - National League of Cities (nlc.org)</a:t>
            </a:r>
            <a:endParaRPr lang="en-US" dirty="0"/>
          </a:p>
          <a:p>
            <a:r>
              <a:rPr lang="en-US"/>
              <a:t>Link </a:t>
            </a:r>
            <a:r>
              <a:rPr lang="en-US" dirty="0"/>
              <a:t>to </a:t>
            </a:r>
            <a:r>
              <a:rPr lang="en-US" dirty="0" err="1"/>
              <a:t>NEU</a:t>
            </a:r>
            <a:r>
              <a:rPr lang="en-US" dirty="0"/>
              <a:t> Data:</a:t>
            </a:r>
            <a:r>
              <a:rPr lang="en-US" baseline="0" dirty="0"/>
              <a:t> </a:t>
            </a:r>
            <a:r>
              <a:rPr lang="en-US" dirty="0">
                <a:hlinkClick r:id="rId5"/>
              </a:rPr>
              <a:t>American Rescue Plan Act of 2021 (</a:t>
            </a:r>
            <a:r>
              <a:rPr lang="en-US" dirty="0" err="1">
                <a:hlinkClick r:id="rId5"/>
              </a:rPr>
              <a:t>ARPA</a:t>
            </a:r>
            <a:r>
              <a:rPr lang="en-US" dirty="0">
                <a:hlinkClick r:id="rId5"/>
              </a:rPr>
              <a:t>) - Dashboard - State Treasurer Colleen C. Davis - State of Delaware</a:t>
            </a:r>
            <a:endParaRPr lang="en-US" dirty="0"/>
          </a:p>
        </p:txBody>
      </p:sp>
      <p:sp>
        <p:nvSpPr>
          <p:cNvPr id="4" name="Slide Number Placeholder 3"/>
          <p:cNvSpPr>
            <a:spLocks noGrp="1"/>
          </p:cNvSpPr>
          <p:nvPr>
            <p:ph type="sldNum" sz="quarter" idx="10"/>
          </p:nvPr>
        </p:nvSpPr>
        <p:spPr/>
        <p:txBody>
          <a:bodyPr/>
          <a:lstStyle/>
          <a:p>
            <a:fld id="{338BA97A-0126-4E81-A45D-5E12F054A7C8}" type="slidenum">
              <a:rPr lang="en-US" smtClean="0"/>
              <a:t>3</a:t>
            </a:fld>
            <a:endParaRPr lang="en-US"/>
          </a:p>
        </p:txBody>
      </p:sp>
    </p:spTree>
    <p:extLst>
      <p:ext uri="{BB962C8B-B14F-4D97-AF65-F5344CB8AC3E}">
        <p14:creationId xmlns:p14="http://schemas.microsoft.com/office/powerpoint/2010/main" val="53935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EE5171-AA3E-3848-A805-258236E4F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0" y="0"/>
            <a:ext cx="12192000" cy="6858000"/>
          </a:xfrm>
          <a:prstGeom prst="rect">
            <a:avLst/>
          </a:prstGeom>
        </p:spPr>
      </p:pic>
      <p:sp>
        <p:nvSpPr>
          <p:cNvPr id="12" name="Title 1">
            <a:extLst>
              <a:ext uri="{FF2B5EF4-FFF2-40B4-BE49-F238E27FC236}">
                <a16:creationId xmlns:a16="http://schemas.microsoft.com/office/drawing/2014/main" id="{6D793597-4723-6346-892D-4BC31CB11D1F}"/>
              </a:ext>
            </a:extLst>
          </p:cNvPr>
          <p:cNvSpPr>
            <a:spLocks noGrp="1"/>
          </p:cNvSpPr>
          <p:nvPr>
            <p:ph type="ctrTitle"/>
          </p:nvPr>
        </p:nvSpPr>
        <p:spPr>
          <a:xfrm>
            <a:off x="6908800" y="2209801"/>
            <a:ext cx="4775200" cy="1960033"/>
          </a:xfrm>
        </p:spPr>
        <p:txBody>
          <a:bodyPr/>
          <a:lstStyle/>
          <a:p>
            <a:r>
              <a:rPr lang="en-US"/>
              <a:t>Click to edit Master title style</a:t>
            </a:r>
            <a:endParaRPr lang="en-US" dirty="0"/>
          </a:p>
        </p:txBody>
      </p:sp>
      <p:sp>
        <p:nvSpPr>
          <p:cNvPr id="13" name="Subtitle 2">
            <a:extLst>
              <a:ext uri="{FF2B5EF4-FFF2-40B4-BE49-F238E27FC236}">
                <a16:creationId xmlns:a16="http://schemas.microsoft.com/office/drawing/2014/main" id="{B5F1DC12-FC98-4142-AB5F-A815BB73560F}"/>
              </a:ext>
            </a:extLst>
          </p:cNvPr>
          <p:cNvSpPr>
            <a:spLocks noGrp="1"/>
          </p:cNvSpPr>
          <p:nvPr>
            <p:ph type="subTitle" idx="1"/>
          </p:nvPr>
        </p:nvSpPr>
        <p:spPr>
          <a:xfrm>
            <a:off x="6908800" y="4169832"/>
            <a:ext cx="4775200" cy="1291169"/>
          </a:xfrm>
        </p:spPr>
        <p:txBody>
          <a:bodyPr/>
          <a:lstStyle>
            <a:lvl1pPr marL="0" indent="0">
              <a:buNone/>
              <a:defRPr>
                <a:solidFill>
                  <a:srgbClr val="983222"/>
                </a:solidFill>
              </a:defRPr>
            </a:lvl1pPr>
          </a:lstStyle>
          <a:p>
            <a:r>
              <a:rPr lang="en-US"/>
              <a:t>Click to edit Master subtitle style</a:t>
            </a:r>
            <a:endParaRPr lang="en-US" dirty="0"/>
          </a:p>
        </p:txBody>
      </p:sp>
      <p:sp>
        <p:nvSpPr>
          <p:cNvPr id="8" name="Rectangle 7"/>
          <p:cNvSpPr/>
          <p:nvPr/>
        </p:nvSpPr>
        <p:spPr bwMode="gray">
          <a:xfrm>
            <a:off x="406400" y="5969001"/>
            <a:ext cx="9144000" cy="511102"/>
          </a:xfrm>
          <a:prstGeom prst="rect">
            <a:avLst/>
          </a:prstGeom>
        </p:spPr>
        <p:txBody>
          <a:bodyPr wrap="square" anchor="t" anchorCtr="0">
            <a:spAutoFit/>
          </a:bodyPr>
          <a:lstStyle/>
          <a:p>
            <a:r>
              <a:rPr lang="en-US" sz="907" b="0" i="0" kern="1200" dirty="0">
                <a:solidFill>
                  <a:srgbClr val="929292"/>
                </a:solidFill>
                <a:effectLst/>
                <a:latin typeface="Arial Narrow" panose="020B0604020202020204" pitchFamily="34" charset="0"/>
                <a:ea typeface="+mn-ea"/>
                <a:cs typeface="Arial Narrow" panose="020B0604020202020204" pitchFamily="34" charset="0"/>
              </a:rPr>
              <a:t>CONFIDENTIAL © 2021 Barnes &amp; Thornburg LLP. All Rights Reserved. This page, and all information on it, is confidential, proprietary and the property of Barnes &amp; Thornburg LLP, which may not be disseminated or disclosed to any person or entity other than the intended recipient(s), and may not be reproduced, in any form, without the express written consent of the author or presenter. The information on this page is intended for informational purposes only and shall not be construed as legal advice or a legal opinion of Barnes &amp; Thornburg LLP.</a:t>
            </a:r>
          </a:p>
        </p:txBody>
      </p:sp>
    </p:spTree>
    <p:extLst>
      <p:ext uri="{BB962C8B-B14F-4D97-AF65-F5344CB8AC3E}">
        <p14:creationId xmlns:p14="http://schemas.microsoft.com/office/powerpoint/2010/main" val="7141452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974424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1102210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1375394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841860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567297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405239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630233"/>
            <a:ext cx="4011084" cy="11430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630238"/>
            <a:ext cx="6815667" cy="5364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3" y="1773238"/>
            <a:ext cx="4011084" cy="42216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8" name="Slide Number Placeholder 7"/>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133364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8" name="Slide Number Placeholder 7"/>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3989768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1610040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4837"/>
            <a:ext cx="2743200" cy="546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4837"/>
            <a:ext cx="8026400" cy="5465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3D646D9A-3EA2-4730-B06F-4864E8BD1B6C}" type="slidenum">
              <a:rPr lang="en-US" smtClean="0"/>
              <a:t>‹#›</a:t>
            </a:fld>
            <a:endParaRPr lang="en-US"/>
          </a:p>
        </p:txBody>
      </p:sp>
    </p:spTree>
    <p:extLst>
      <p:ext uri="{BB962C8B-B14F-4D97-AF65-F5344CB8AC3E}">
        <p14:creationId xmlns:p14="http://schemas.microsoft.com/office/powerpoint/2010/main" val="309889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twitter.com/BTLawNews"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666F03-0367-CC44-8D64-32924DB39B0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8467"/>
            <a:ext cx="12192000" cy="6841067"/>
          </a:xfrm>
          <a:prstGeom prst="rect">
            <a:avLst/>
          </a:prstGeom>
        </p:spPr>
      </p:pic>
      <p:sp>
        <p:nvSpPr>
          <p:cNvPr id="2" name="Title Placeholder 1"/>
          <p:cNvSpPr>
            <a:spLocks noGrp="1"/>
          </p:cNvSpPr>
          <p:nvPr>
            <p:ph type="title"/>
          </p:nvPr>
        </p:nvSpPr>
        <p:spPr>
          <a:xfrm>
            <a:off x="609600" y="630233"/>
            <a:ext cx="10972800" cy="1143000"/>
          </a:xfrm>
          <a:prstGeom prst="rect">
            <a:avLst/>
          </a:prstGeom>
        </p:spPr>
        <p:txBody>
          <a:bodyPr vert="horz" lIns="9144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849438"/>
            <a:ext cx="10972800" cy="421305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7"/>
          <p:cNvSpPr txBox="1"/>
          <p:nvPr/>
        </p:nvSpPr>
        <p:spPr bwMode="gray">
          <a:xfrm>
            <a:off x="508001" y="6289166"/>
            <a:ext cx="10363199" cy="492635"/>
          </a:xfrm>
          <a:prstGeom prst="rect">
            <a:avLst/>
          </a:prstGeom>
          <a:noFill/>
        </p:spPr>
        <p:txBody>
          <a:bodyPr wrap="square" lIns="121920" rtlCol="0" anchor="b" anchorCtr="0">
            <a:spAutoFit/>
          </a:bodyPr>
          <a:lstStyle/>
          <a:p>
            <a:r>
              <a:rPr lang="en-US" sz="867" b="0" i="0" kern="1200" dirty="0">
                <a:solidFill>
                  <a:srgbClr val="929292"/>
                </a:solidFill>
                <a:effectLst/>
                <a:latin typeface="Arial Narrow" panose="020B0604020202020204" pitchFamily="34" charset="0"/>
                <a:ea typeface="+mn-ea"/>
                <a:cs typeface="Arial Narrow" panose="020B0604020202020204" pitchFamily="34" charset="0"/>
              </a:rPr>
              <a:t>CONFIDENTIAL © 2021 Barnes &amp; Thornburg LLP. All Rights Reserved. This page, and all information on it, is confidential, proprietary and the property of Barnes &amp; Thornburg LLP, which may not be disseminated or disclosed to any person or entity other than the intended recipient(s), and may not be reproduced, in any form, without the express written consent of the author or presenter. The information on this page is intended for informational purposes only and shall not be construed as legal advice or a legal opinion of Barnes &amp; Thornburg LLP.</a:t>
            </a:r>
          </a:p>
        </p:txBody>
      </p:sp>
      <p:grpSp>
        <p:nvGrpSpPr>
          <p:cNvPr id="14" name="Group 13"/>
          <p:cNvGrpSpPr/>
          <p:nvPr/>
        </p:nvGrpSpPr>
        <p:grpSpPr bwMode="gray">
          <a:xfrm>
            <a:off x="10769600" y="6375410"/>
            <a:ext cx="990600" cy="210312"/>
            <a:chOff x="7391400" y="6462730"/>
            <a:chExt cx="990600" cy="210312"/>
          </a:xfrm>
        </p:grpSpPr>
        <p:pic>
          <p:nvPicPr>
            <p:cNvPr id="15" name="Picture 14" descr="Twitter_Blue.png">
              <a:hlinkClick r:id="rId14"/>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gray">
            <a:xfrm>
              <a:off x="7391400" y="6462730"/>
              <a:ext cx="258774" cy="210312"/>
            </a:xfrm>
            <a:prstGeom prst="rect">
              <a:avLst/>
            </a:prstGeom>
          </p:spPr>
        </p:pic>
        <p:sp>
          <p:nvSpPr>
            <p:cNvPr id="16" name="TextBox 15">
              <a:hlinkClick r:id="rId14"/>
            </p:cNvPr>
            <p:cNvSpPr txBox="1"/>
            <p:nvPr/>
          </p:nvSpPr>
          <p:spPr bwMode="gray">
            <a:xfrm>
              <a:off x="7620000" y="6477001"/>
              <a:ext cx="762000" cy="184666"/>
            </a:xfrm>
            <a:prstGeom prst="rect">
              <a:avLst/>
            </a:prstGeom>
            <a:noFill/>
          </p:spPr>
          <p:txBody>
            <a:bodyPr wrap="square" rtlCol="0">
              <a:spAutoFit/>
            </a:bodyPr>
            <a:lstStyle/>
            <a:p>
              <a:pPr algn="l"/>
              <a:r>
                <a:rPr lang="en-US" sz="600" dirty="0">
                  <a:solidFill>
                    <a:srgbClr val="7F7F7F"/>
                  </a:solidFill>
                  <a:latin typeface="R Frutiger Roman"/>
                  <a:cs typeface="R Frutiger Roman"/>
                </a:rPr>
                <a:t>@BTLawNews</a:t>
              </a:r>
              <a:endParaRPr lang="en-US" sz="600" dirty="0">
                <a:solidFill>
                  <a:srgbClr val="7F7F7F"/>
                </a:solidFill>
              </a:endParaRPr>
            </a:p>
          </p:txBody>
        </p:sp>
      </p:grpSp>
    </p:spTree>
    <p:extLst>
      <p:ext uri="{BB962C8B-B14F-4D97-AF65-F5344CB8AC3E}">
        <p14:creationId xmlns:p14="http://schemas.microsoft.com/office/powerpoint/2010/main" val="15453453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377" rtl="0" eaLnBrk="1" latinLnBrk="0" hangingPunct="1">
        <a:spcBef>
          <a:spcPct val="0"/>
        </a:spcBef>
        <a:buNone/>
        <a:defRPr sz="4400" b="0" i="0" u="none" kern="1200">
          <a:solidFill>
            <a:srgbClr val="983222"/>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Jacob.German@btlaw.com" TargetMode="External"/><Relationship Id="rId2" Type="http://schemas.openxmlformats.org/officeDocument/2006/relationships/hyperlink" Target="mailto:Thomas.McGonigle@btlaw.com" TargetMode="External"/><Relationship Id="rId1" Type="http://schemas.openxmlformats.org/officeDocument/2006/relationships/slideLayout" Target="../slideLayouts/slideLayout2.xml"/><Relationship Id="rId6" Type="http://schemas.openxmlformats.org/officeDocument/2006/relationships/hyperlink" Target="mailto:Dustin.Meeks@btlaw.com" TargetMode="External"/><Relationship Id="rId5" Type="http://schemas.openxmlformats.org/officeDocument/2006/relationships/hyperlink" Target="mailto:Veronica.Schilb@btlaw.com" TargetMode="External"/><Relationship Id="rId4" Type="http://schemas.openxmlformats.org/officeDocument/2006/relationships/hyperlink" Target="mailto:MMorgan@btlaw.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treasurer.delaware.gov/arpadb/"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treasurer.delaware.gov/arpadb/"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treasurer.delaware.gov/arpadb/"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651" y="3499656"/>
            <a:ext cx="11058698" cy="2485508"/>
          </a:xfrm>
        </p:spPr>
        <p:txBody>
          <a:bodyPr>
            <a:normAutofit/>
          </a:bodyPr>
          <a:lstStyle/>
          <a:p>
            <a:r>
              <a:rPr lang="en-US" sz="3600" b="1" dirty="0"/>
              <a:t>The American Rescue Plan Act – Kickoff Webinar with Barnes &amp; Thornburg LLP</a:t>
            </a:r>
          </a:p>
        </p:txBody>
      </p:sp>
    </p:spTree>
    <p:extLst>
      <p:ext uri="{BB962C8B-B14F-4D97-AF65-F5344CB8AC3E}">
        <p14:creationId xmlns:p14="http://schemas.microsoft.com/office/powerpoint/2010/main" val="953559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Barnes &amp; Thornburg LLP </a:t>
            </a:r>
            <a:r>
              <a:rPr lang="en-US" dirty="0" err="1"/>
              <a:t>ARPA</a:t>
            </a:r>
            <a:r>
              <a:rPr lang="en-US" dirty="0"/>
              <a:t> Team</a:t>
            </a:r>
          </a:p>
        </p:txBody>
      </p:sp>
      <p:sp>
        <p:nvSpPr>
          <p:cNvPr id="3" name="Content Placeholder 2"/>
          <p:cNvSpPr>
            <a:spLocks noGrp="1"/>
          </p:cNvSpPr>
          <p:nvPr>
            <p:ph idx="1"/>
          </p:nvPr>
        </p:nvSpPr>
        <p:spPr/>
        <p:txBody>
          <a:bodyPr/>
          <a:lstStyle/>
          <a:p>
            <a:r>
              <a:rPr lang="en-US" dirty="0"/>
              <a:t>Thomas </a:t>
            </a:r>
            <a:r>
              <a:rPr lang="en-US" dirty="0" err="1"/>
              <a:t>McGonigle</a:t>
            </a:r>
            <a:endParaRPr lang="en-US" i="1" dirty="0"/>
          </a:p>
          <a:p>
            <a:r>
              <a:rPr lang="en-US" dirty="0"/>
              <a:t>Jacob German</a:t>
            </a:r>
            <a:endParaRPr lang="en-US" i="1" dirty="0"/>
          </a:p>
          <a:p>
            <a:r>
              <a:rPr lang="en-US" dirty="0"/>
              <a:t>Matt Morgan</a:t>
            </a:r>
            <a:endParaRPr lang="en-US" i="1" dirty="0"/>
          </a:p>
          <a:p>
            <a:r>
              <a:rPr lang="en-US" dirty="0"/>
              <a:t>Veronica Schilb</a:t>
            </a:r>
            <a:endParaRPr lang="en-US" i="1" dirty="0"/>
          </a:p>
          <a:p>
            <a:r>
              <a:rPr lang="en-US" dirty="0"/>
              <a:t>Dustin Meeks</a:t>
            </a:r>
            <a:endParaRPr lang="en-US" i="1" dirty="0"/>
          </a:p>
        </p:txBody>
      </p:sp>
    </p:spTree>
    <p:extLst>
      <p:ext uri="{BB962C8B-B14F-4D97-AF65-F5344CB8AC3E}">
        <p14:creationId xmlns:p14="http://schemas.microsoft.com/office/powerpoint/2010/main" val="3823244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Overview of </a:t>
            </a:r>
            <a:r>
              <a:rPr lang="en-US" dirty="0" err="1"/>
              <a:t>ARPA</a:t>
            </a:r>
            <a:endParaRPr lang="en-US" dirty="0"/>
          </a:p>
        </p:txBody>
      </p:sp>
      <p:sp>
        <p:nvSpPr>
          <p:cNvPr id="3" name="Content Placeholder 2"/>
          <p:cNvSpPr>
            <a:spLocks noGrp="1"/>
          </p:cNvSpPr>
          <p:nvPr>
            <p:ph idx="1"/>
          </p:nvPr>
        </p:nvSpPr>
        <p:spPr>
          <a:xfrm>
            <a:off x="609600" y="1716433"/>
            <a:ext cx="10972800" cy="4077537"/>
          </a:xfrm>
        </p:spPr>
        <p:txBody>
          <a:bodyPr>
            <a:normAutofit/>
          </a:bodyPr>
          <a:lstStyle/>
          <a:p>
            <a:r>
              <a:rPr lang="en-US" sz="2400" dirty="0"/>
              <a:t>Significant increase in government expenses since pandemic began.</a:t>
            </a:r>
          </a:p>
          <a:p>
            <a:r>
              <a:rPr lang="en-US" sz="2400" dirty="0"/>
              <a:t>Section 602 and 603 of </a:t>
            </a:r>
            <a:r>
              <a:rPr lang="en-US" sz="2400" dirty="0" err="1"/>
              <a:t>ARPA</a:t>
            </a:r>
            <a:r>
              <a:rPr lang="en-US" sz="2400" dirty="0"/>
              <a:t> establishes the Coronavirus Local Fiscal Recovery Fund to help respond to and contain the impact of </a:t>
            </a:r>
            <a:r>
              <a:rPr lang="en-US" sz="2400" dirty="0" err="1"/>
              <a:t>COVID</a:t>
            </a:r>
            <a:r>
              <a:rPr lang="en-US" sz="2400" dirty="0"/>
              <a:t>-19.</a:t>
            </a:r>
          </a:p>
          <a:p>
            <a:pPr lvl="1"/>
            <a:r>
              <a:rPr lang="en-US" sz="2000" dirty="0"/>
              <a:t>Sections 602 and 603 contain the same eligible uses. Section 602 establishes a fund for States, territories, and Tribal governments; and section 603 establishes a fund for metropolitan cities, </a:t>
            </a:r>
            <a:r>
              <a:rPr lang="en-US" sz="2000" dirty="0" err="1"/>
              <a:t>nonentitlement</a:t>
            </a:r>
            <a:r>
              <a:rPr lang="en-US" sz="2000" dirty="0"/>
              <a:t> units of local government, and counties.</a:t>
            </a:r>
          </a:p>
          <a:p>
            <a:r>
              <a:rPr lang="en-US" sz="2400" dirty="0"/>
              <a:t>$19.5 billion in total aid going to non-entitlement units of local government.</a:t>
            </a:r>
          </a:p>
          <a:p>
            <a:r>
              <a:rPr lang="en-US" sz="2400" dirty="0"/>
              <a:t>$43.96 million going to Delaware’s 55 non-county non-metropolitan governments in 2021.</a:t>
            </a:r>
          </a:p>
          <a:p>
            <a:pPr lvl="1"/>
            <a:r>
              <a:rPr lang="en-US" sz="2000" dirty="0"/>
              <a:t>Refer to Appendix A for breakout. </a:t>
            </a:r>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90851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Overview – Permissible Uses</a:t>
            </a:r>
          </a:p>
        </p:txBody>
      </p:sp>
      <p:sp>
        <p:nvSpPr>
          <p:cNvPr id="3" name="Content Placeholder 2"/>
          <p:cNvSpPr>
            <a:spLocks noGrp="1"/>
          </p:cNvSpPr>
          <p:nvPr>
            <p:ph idx="1"/>
          </p:nvPr>
        </p:nvSpPr>
        <p:spPr/>
        <p:txBody>
          <a:bodyPr>
            <a:normAutofit/>
          </a:bodyPr>
          <a:lstStyle/>
          <a:p>
            <a:r>
              <a:rPr lang="en-US" sz="2800" dirty="0"/>
              <a:t>Public health and economic impacts</a:t>
            </a:r>
          </a:p>
          <a:p>
            <a:r>
              <a:rPr lang="en-US" sz="2800" dirty="0"/>
              <a:t>Premium pay for essential workers</a:t>
            </a:r>
          </a:p>
          <a:p>
            <a:r>
              <a:rPr lang="en-US" sz="2800" dirty="0"/>
              <a:t>Replacing lost public sector revenue</a:t>
            </a:r>
          </a:p>
          <a:p>
            <a:r>
              <a:rPr lang="en-US" sz="2800" dirty="0"/>
              <a:t>Investments in infrastructure</a:t>
            </a:r>
          </a:p>
          <a:p>
            <a:pPr lvl="1"/>
            <a:r>
              <a:rPr lang="en-US" sz="2400" dirty="0"/>
              <a:t>Water </a:t>
            </a:r>
          </a:p>
          <a:p>
            <a:pPr lvl="1"/>
            <a:r>
              <a:rPr lang="en-US" sz="2400" dirty="0"/>
              <a:t>Sewer</a:t>
            </a:r>
          </a:p>
          <a:p>
            <a:pPr lvl="1"/>
            <a:r>
              <a:rPr lang="en-US" sz="2400" dirty="0"/>
              <a:t>Broadband</a:t>
            </a:r>
          </a:p>
        </p:txBody>
      </p:sp>
    </p:spTree>
    <p:extLst>
      <p:ext uri="{BB962C8B-B14F-4D97-AF65-F5344CB8AC3E}">
        <p14:creationId xmlns:p14="http://schemas.microsoft.com/office/powerpoint/2010/main" val="1752077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Overview – Exclusions</a:t>
            </a:r>
          </a:p>
        </p:txBody>
      </p:sp>
      <p:sp>
        <p:nvSpPr>
          <p:cNvPr id="3" name="Content Placeholder 2"/>
          <p:cNvSpPr>
            <a:spLocks noGrp="1"/>
          </p:cNvSpPr>
          <p:nvPr>
            <p:ph idx="1"/>
          </p:nvPr>
        </p:nvSpPr>
        <p:spPr/>
        <p:txBody>
          <a:bodyPr>
            <a:normAutofit/>
          </a:bodyPr>
          <a:lstStyle/>
          <a:p>
            <a:r>
              <a:rPr lang="en-US" sz="2400" dirty="0"/>
              <a:t>Section 603(2) - No metropolitan city, </a:t>
            </a:r>
            <a:r>
              <a:rPr lang="en-US" sz="2400" dirty="0" err="1"/>
              <a:t>nonentitlement</a:t>
            </a:r>
            <a:r>
              <a:rPr lang="en-US" sz="2400" dirty="0"/>
              <a:t> unit of local government, or county may use funds made available under this section for deposit into any pension fund.</a:t>
            </a:r>
          </a:p>
          <a:p>
            <a:r>
              <a:rPr lang="en-US" sz="2400" dirty="0"/>
              <a:t>Lost revenue recoupment shall not be used for “rainy day” or reserve funds, or debt service payments. </a:t>
            </a:r>
          </a:p>
          <a:p>
            <a:r>
              <a:rPr lang="en-US" sz="2400" dirty="0"/>
              <a:t>Recovery funds may not be used as non-federal match, unless specifically authorized by the underlying/source federal program. </a:t>
            </a:r>
          </a:p>
          <a:p>
            <a:pPr lvl="1"/>
            <a:r>
              <a:rPr lang="en-US" sz="2000" dirty="0"/>
              <a:t>However, local communities may use their funds to match other state and local government allocations of Treasury </a:t>
            </a:r>
            <a:r>
              <a:rPr lang="en-US" sz="2000" dirty="0" err="1"/>
              <a:t>ARPA</a:t>
            </a:r>
            <a:r>
              <a:rPr lang="en-US" sz="2000" dirty="0"/>
              <a:t> Recovery Funds, if used within the local community. </a:t>
            </a:r>
          </a:p>
        </p:txBody>
      </p:sp>
    </p:spTree>
    <p:extLst>
      <p:ext uri="{BB962C8B-B14F-4D97-AF65-F5344CB8AC3E}">
        <p14:creationId xmlns:p14="http://schemas.microsoft.com/office/powerpoint/2010/main" val="3352224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Public Health and Economic Impacts</a:t>
            </a:r>
          </a:p>
        </p:txBody>
      </p:sp>
      <p:sp>
        <p:nvSpPr>
          <p:cNvPr id="3" name="Content Placeholder 2"/>
          <p:cNvSpPr>
            <a:spLocks noGrp="1"/>
          </p:cNvSpPr>
          <p:nvPr>
            <p:ph idx="1"/>
          </p:nvPr>
        </p:nvSpPr>
        <p:spPr>
          <a:xfrm>
            <a:off x="609600" y="1773234"/>
            <a:ext cx="10972800" cy="4469624"/>
          </a:xfrm>
        </p:spPr>
        <p:txBody>
          <a:bodyPr>
            <a:normAutofit fontScale="92500"/>
          </a:bodyPr>
          <a:lstStyle/>
          <a:p>
            <a:r>
              <a:rPr lang="en-US" sz="2400" dirty="0"/>
              <a:t>Supports public health responses by funding </a:t>
            </a:r>
            <a:r>
              <a:rPr lang="en-US" sz="2400" dirty="0" err="1"/>
              <a:t>COVID</a:t>
            </a:r>
            <a:r>
              <a:rPr lang="en-US" sz="2400" dirty="0"/>
              <a:t>-19 mitigation efforts, medical expenses, behavioral health care and certain local community public health, public safety, human services and other related staff.</a:t>
            </a:r>
          </a:p>
          <a:p>
            <a:r>
              <a:rPr lang="en-US" sz="2400" dirty="0"/>
              <a:t>Addresses negative economic impacts to workers, families, small businesses, impacted industries, and rehiring of public sector workers. </a:t>
            </a:r>
          </a:p>
          <a:p>
            <a:r>
              <a:rPr lang="en-US" sz="2400" dirty="0"/>
              <a:t>Funds must respond to “the disease itself or the harmful consequences of the economic disruptions resulting from or exacerbated by the </a:t>
            </a:r>
            <a:r>
              <a:rPr lang="en-US" sz="2400" dirty="0" err="1"/>
              <a:t>COVID</a:t>
            </a:r>
            <a:r>
              <a:rPr lang="en-US" sz="2400" dirty="0"/>
              <a:t>-19 public health emergency.” </a:t>
            </a:r>
          </a:p>
          <a:p>
            <a:r>
              <a:rPr lang="en-US" sz="2400" dirty="0"/>
              <a:t>Qualifying programs or services must respond to the </a:t>
            </a:r>
            <a:r>
              <a:rPr lang="en-US" sz="2400" dirty="0" err="1"/>
              <a:t>COVID</a:t>
            </a:r>
            <a:r>
              <a:rPr lang="en-US" sz="2400" dirty="0"/>
              <a:t>-19 public health emergency. When assessing such programs or services:</a:t>
            </a:r>
          </a:p>
          <a:p>
            <a:pPr lvl="1"/>
            <a:r>
              <a:rPr lang="en-US" sz="2000" dirty="0"/>
              <a:t>First, identify a need or negative impact of the </a:t>
            </a:r>
            <a:r>
              <a:rPr lang="en-US" sz="2000" dirty="0" err="1"/>
              <a:t>COVID</a:t>
            </a:r>
            <a:r>
              <a:rPr lang="en-US" sz="2000" dirty="0"/>
              <a:t>-19 public health emergency; and </a:t>
            </a:r>
          </a:p>
          <a:p>
            <a:pPr lvl="1"/>
            <a:r>
              <a:rPr lang="en-US" sz="2000" dirty="0"/>
              <a:t>Second, identify how the program, service, or other intervention addresses the identified need or impact.</a:t>
            </a:r>
          </a:p>
        </p:txBody>
      </p:sp>
    </p:spTree>
    <p:extLst>
      <p:ext uri="{BB962C8B-B14F-4D97-AF65-F5344CB8AC3E}">
        <p14:creationId xmlns:p14="http://schemas.microsoft.com/office/powerpoint/2010/main" val="2241711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Public Health and Economic Impacts – Examples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1405" y="1773233"/>
            <a:ext cx="9329190" cy="3984171"/>
          </a:xfrm>
        </p:spPr>
      </p:pic>
    </p:spTree>
    <p:extLst>
      <p:ext uri="{BB962C8B-B14F-4D97-AF65-F5344CB8AC3E}">
        <p14:creationId xmlns:p14="http://schemas.microsoft.com/office/powerpoint/2010/main" val="1539431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70" y="630233"/>
            <a:ext cx="11862261" cy="1143000"/>
          </a:xfrm>
        </p:spPr>
        <p:txBody>
          <a:bodyPr>
            <a:normAutofit/>
          </a:bodyPr>
          <a:lstStyle/>
          <a:p>
            <a:pPr algn="ctr"/>
            <a:r>
              <a:rPr lang="en-US" sz="4000" dirty="0"/>
              <a:t>Public Health and Economic Impacts – Examples (cont.)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5433" y="1773233"/>
            <a:ext cx="8661134" cy="157614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5433" y="3979014"/>
            <a:ext cx="8661134" cy="1493820"/>
          </a:xfrm>
          <a:prstGeom prst="rect">
            <a:avLst/>
          </a:prstGeom>
        </p:spPr>
      </p:pic>
    </p:spTree>
    <p:extLst>
      <p:ext uri="{BB962C8B-B14F-4D97-AF65-F5344CB8AC3E}">
        <p14:creationId xmlns:p14="http://schemas.microsoft.com/office/powerpoint/2010/main" val="1579546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08" y="630233"/>
            <a:ext cx="11812385" cy="1143000"/>
          </a:xfrm>
        </p:spPr>
        <p:txBody>
          <a:bodyPr>
            <a:normAutofit fontScale="90000"/>
          </a:bodyPr>
          <a:lstStyle/>
          <a:p>
            <a:pPr algn="ctr"/>
            <a:r>
              <a:rPr lang="en-US" dirty="0"/>
              <a:t>Public Health and Economic Impacts – Examples (cont.)</a:t>
            </a:r>
          </a:p>
        </p:txBody>
      </p:sp>
      <p:sp>
        <p:nvSpPr>
          <p:cNvPr id="3" name="Content Placeholder 2"/>
          <p:cNvSpPr>
            <a:spLocks noGrp="1"/>
          </p:cNvSpPr>
          <p:nvPr>
            <p:ph idx="1"/>
          </p:nvPr>
        </p:nvSpPr>
        <p:spPr/>
        <p:txBody>
          <a:bodyPr/>
          <a:lstStyle/>
          <a:p>
            <a:r>
              <a:rPr lang="en-US" dirty="0"/>
              <a:t>Addressing the negative economic impacts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548" y="2565799"/>
            <a:ext cx="5572903" cy="3372321"/>
          </a:xfrm>
          <a:prstGeom prst="rect">
            <a:avLst/>
          </a:prstGeom>
        </p:spPr>
      </p:pic>
    </p:spTree>
    <p:extLst>
      <p:ext uri="{BB962C8B-B14F-4D97-AF65-F5344CB8AC3E}">
        <p14:creationId xmlns:p14="http://schemas.microsoft.com/office/powerpoint/2010/main" val="2594681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Premium Pay for Essential Workers</a:t>
            </a:r>
          </a:p>
        </p:txBody>
      </p:sp>
      <p:sp>
        <p:nvSpPr>
          <p:cNvPr id="3" name="Content Placeholder 2"/>
          <p:cNvSpPr>
            <a:spLocks noGrp="1"/>
          </p:cNvSpPr>
          <p:nvPr>
            <p:ph idx="1"/>
          </p:nvPr>
        </p:nvSpPr>
        <p:spPr/>
        <p:txBody>
          <a:bodyPr>
            <a:normAutofit/>
          </a:bodyPr>
          <a:lstStyle/>
          <a:p>
            <a:r>
              <a:rPr lang="en-US" sz="2400" dirty="0"/>
              <a:t>Can be provided essential workers in the community that have faced, and continue to face, the greatest health risks due to their service.</a:t>
            </a:r>
          </a:p>
          <a:p>
            <a:pPr lvl="1"/>
            <a:r>
              <a:rPr lang="en-US" sz="2000" i="1" dirty="0"/>
              <a:t>Essential work </a:t>
            </a:r>
            <a:r>
              <a:rPr lang="en-US" sz="2000" dirty="0"/>
              <a:t>= work involving regular in-person interactions or regular physical handling of items that were also handled by others. </a:t>
            </a:r>
          </a:p>
          <a:p>
            <a:r>
              <a:rPr lang="en-US" sz="2400" dirty="0"/>
              <a:t>Section 603(g)(2): essential workers are those needed to maintain continuity of operations of essential critical infrastructure sectors and additional sectors designated as critical.</a:t>
            </a:r>
          </a:p>
          <a:p>
            <a:pPr lvl="1"/>
            <a:r>
              <a:rPr lang="en-US" sz="2000" dirty="0"/>
              <a:t>The chief executive officer of a metropolitan city, </a:t>
            </a:r>
            <a:r>
              <a:rPr lang="en-US" sz="2000" dirty="0" err="1"/>
              <a:t>nonentitlement</a:t>
            </a:r>
            <a:r>
              <a:rPr lang="en-US" sz="2000" dirty="0"/>
              <a:t> unit of local government, or county may designate sectors as critical. </a:t>
            </a:r>
          </a:p>
          <a:p>
            <a:pPr lvl="1"/>
            <a:r>
              <a:rPr lang="en-US" sz="2000" dirty="0"/>
              <a:t>These sectors must protect the health and well-being of the residents of their metropolitan city, </a:t>
            </a:r>
            <a:r>
              <a:rPr lang="en-US" sz="2000" dirty="0" err="1"/>
              <a:t>nonentitlement</a:t>
            </a:r>
            <a:r>
              <a:rPr lang="en-US" sz="2000" dirty="0"/>
              <a:t> unit of local government, or county.</a:t>
            </a:r>
          </a:p>
        </p:txBody>
      </p:sp>
    </p:spTree>
    <p:extLst>
      <p:ext uri="{BB962C8B-B14F-4D97-AF65-F5344CB8AC3E}">
        <p14:creationId xmlns:p14="http://schemas.microsoft.com/office/powerpoint/2010/main" val="1486526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Premium Pay for Essential Workers – Examples</a:t>
            </a:r>
          </a:p>
        </p:txBody>
      </p:sp>
      <p:sp>
        <p:nvSpPr>
          <p:cNvPr id="3" name="Content Placeholder 2"/>
          <p:cNvSpPr>
            <a:spLocks noGrp="1"/>
          </p:cNvSpPr>
          <p:nvPr>
            <p:ph idx="1"/>
          </p:nvPr>
        </p:nvSpPr>
        <p:spPr/>
        <p:txBody>
          <a:bodyPr>
            <a:normAutofit/>
          </a:bodyPr>
          <a:lstStyle/>
          <a:p>
            <a:pPr>
              <a:buSzPct val="60000"/>
              <a:buFont typeface="Wingdings" panose="05000000000000000000" pitchFamily="2" charset="2"/>
              <a:buChar char="q"/>
            </a:pPr>
            <a:r>
              <a:rPr lang="en-US" sz="2400" dirty="0"/>
              <a:t>Any work performed by an employee of the state, local or tribal government</a:t>
            </a:r>
          </a:p>
          <a:p>
            <a:pPr>
              <a:buSzPct val="60000"/>
              <a:buFont typeface="Wingdings" panose="05000000000000000000" pitchFamily="2" charset="2"/>
              <a:buChar char="q"/>
            </a:pPr>
            <a:r>
              <a:rPr lang="en-US" sz="2400" dirty="0"/>
              <a:t>Staff at nursing homes, hospitals, and home care settings</a:t>
            </a:r>
          </a:p>
          <a:p>
            <a:pPr>
              <a:buSzPct val="60000"/>
              <a:buFont typeface="Wingdings" panose="05000000000000000000" pitchFamily="2" charset="2"/>
              <a:buChar char="q"/>
            </a:pPr>
            <a:r>
              <a:rPr lang="en-US" sz="2400" dirty="0"/>
              <a:t>Workers at farms, food production facilities, grocery stores, and restaurants</a:t>
            </a:r>
          </a:p>
          <a:p>
            <a:pPr>
              <a:buSzPct val="60000"/>
              <a:buFont typeface="Wingdings" panose="05000000000000000000" pitchFamily="2" charset="2"/>
              <a:buChar char="q"/>
            </a:pPr>
            <a:r>
              <a:rPr lang="en-US" sz="2400" dirty="0"/>
              <a:t>Janitors and sanitation workers</a:t>
            </a:r>
          </a:p>
          <a:p>
            <a:pPr>
              <a:buSzPct val="60000"/>
              <a:buFont typeface="Wingdings" panose="05000000000000000000" pitchFamily="2" charset="2"/>
              <a:buChar char="q"/>
            </a:pPr>
            <a:r>
              <a:rPr lang="en-US" sz="2400" dirty="0"/>
              <a:t>Truck drivers, transit staff and warehouse workers</a:t>
            </a:r>
          </a:p>
          <a:p>
            <a:pPr>
              <a:buSzPct val="60000"/>
              <a:buFont typeface="Wingdings" panose="05000000000000000000" pitchFamily="2" charset="2"/>
              <a:buChar char="q"/>
            </a:pPr>
            <a:r>
              <a:rPr lang="en-US" sz="2400" dirty="0"/>
              <a:t>Public health and safety staff</a:t>
            </a:r>
          </a:p>
          <a:p>
            <a:pPr>
              <a:buSzPct val="60000"/>
              <a:buFont typeface="Wingdings" panose="05000000000000000000" pitchFamily="2" charset="2"/>
              <a:buChar char="q"/>
            </a:pPr>
            <a:r>
              <a:rPr lang="en-US" sz="2400" dirty="0"/>
              <a:t>Childcare workers, educators and other school staff</a:t>
            </a:r>
          </a:p>
          <a:p>
            <a:pPr>
              <a:buSzPct val="60000"/>
              <a:buFont typeface="Wingdings" panose="05000000000000000000" pitchFamily="2" charset="2"/>
              <a:buChar char="q"/>
            </a:pPr>
            <a:r>
              <a:rPr lang="en-US" sz="2400" dirty="0"/>
              <a:t>Social service and human services staff</a:t>
            </a:r>
          </a:p>
        </p:txBody>
      </p:sp>
    </p:spTree>
    <p:extLst>
      <p:ext uri="{BB962C8B-B14F-4D97-AF65-F5344CB8AC3E}">
        <p14:creationId xmlns:p14="http://schemas.microsoft.com/office/powerpoint/2010/main" val="266852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Premium Pay for Essential Workers (cont.)</a:t>
            </a:r>
          </a:p>
        </p:txBody>
      </p:sp>
      <p:sp>
        <p:nvSpPr>
          <p:cNvPr id="3" name="Content Placeholder 2"/>
          <p:cNvSpPr>
            <a:spLocks noGrp="1"/>
          </p:cNvSpPr>
          <p:nvPr>
            <p:ph idx="1"/>
          </p:nvPr>
        </p:nvSpPr>
        <p:spPr/>
        <p:txBody>
          <a:bodyPr>
            <a:normAutofit/>
          </a:bodyPr>
          <a:lstStyle/>
          <a:p>
            <a:r>
              <a:rPr lang="en-US" sz="2400" dirty="0"/>
              <a:t>Section 603(g)(6): Offers additional compensation, up to $13 per hour in additional wages. </a:t>
            </a:r>
          </a:p>
          <a:p>
            <a:pPr lvl="1"/>
            <a:r>
              <a:rPr lang="en-US" sz="2000" dirty="0"/>
              <a:t>Amounts may not exceed $25,000 for a single eligible worker.</a:t>
            </a:r>
          </a:p>
          <a:p>
            <a:r>
              <a:rPr lang="en-US" sz="2400" dirty="0"/>
              <a:t>Should prioritize low- and moderate-income persons (additional justification needed for workers above 150 percent of the residing state’s average annual wage). </a:t>
            </a:r>
          </a:p>
          <a:p>
            <a:r>
              <a:rPr lang="en-US" sz="2400" dirty="0"/>
              <a:t>May provide retroactively, dating back to the start of the public health emergency on January 27, 2020.</a:t>
            </a:r>
          </a:p>
          <a:p>
            <a:r>
              <a:rPr lang="en-US" sz="2400" dirty="0"/>
              <a:t>May be provided to third-party employers. </a:t>
            </a:r>
          </a:p>
        </p:txBody>
      </p:sp>
    </p:spTree>
    <p:extLst>
      <p:ext uri="{BB962C8B-B14F-4D97-AF65-F5344CB8AC3E}">
        <p14:creationId xmlns:p14="http://schemas.microsoft.com/office/powerpoint/2010/main" val="627640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Replacing Lost Public Sector Revenue</a:t>
            </a:r>
          </a:p>
        </p:txBody>
      </p:sp>
      <p:sp>
        <p:nvSpPr>
          <p:cNvPr id="3" name="Content Placeholder 2"/>
          <p:cNvSpPr>
            <a:spLocks noGrp="1"/>
          </p:cNvSpPr>
          <p:nvPr>
            <p:ph idx="1"/>
          </p:nvPr>
        </p:nvSpPr>
        <p:spPr>
          <a:xfrm>
            <a:off x="609600" y="1857751"/>
            <a:ext cx="10972800" cy="4213055"/>
          </a:xfrm>
        </p:spPr>
        <p:txBody>
          <a:bodyPr>
            <a:normAutofit fontScale="92500" lnSpcReduction="10000"/>
          </a:bodyPr>
          <a:lstStyle/>
          <a:p>
            <a:r>
              <a:rPr lang="en-US" sz="2400" dirty="0"/>
              <a:t>This provision allows a much broader use of funds. </a:t>
            </a:r>
          </a:p>
          <a:p>
            <a:r>
              <a:rPr lang="en-US" sz="2400" dirty="0"/>
              <a:t>Provides funds to government services to the extent of the reduction in revenue experienced during the pandemic.</a:t>
            </a:r>
          </a:p>
          <a:p>
            <a:r>
              <a:rPr lang="en-US" sz="2400" i="1" dirty="0"/>
              <a:t>Revenue</a:t>
            </a:r>
            <a:r>
              <a:rPr lang="en-US" sz="2400" dirty="0"/>
              <a:t> includes taxes, current charges, miscellaneous general revenue, and intergovernmental transfers between state and local governments. </a:t>
            </a:r>
          </a:p>
          <a:p>
            <a:r>
              <a:rPr lang="en-US" sz="2400" i="1" dirty="0"/>
              <a:t>Government services </a:t>
            </a:r>
            <a:r>
              <a:rPr lang="en-US" sz="2400" dirty="0"/>
              <a:t>includes (but not limited to):</a:t>
            </a:r>
          </a:p>
          <a:p>
            <a:pPr lvl="1"/>
            <a:r>
              <a:rPr lang="en-US" sz="2000" dirty="0"/>
              <a:t>Maintenance or pay-go funded building of infrastructure, including roads;</a:t>
            </a:r>
          </a:p>
          <a:p>
            <a:pPr lvl="1"/>
            <a:r>
              <a:rPr lang="en-US" sz="2000" dirty="0"/>
              <a:t>Modernization of cybersecurity, including hardware, software, and protection of critical infrastructure;</a:t>
            </a:r>
          </a:p>
          <a:p>
            <a:pPr lvl="1"/>
            <a:r>
              <a:rPr lang="en-US" sz="2000" dirty="0"/>
              <a:t>Health services;</a:t>
            </a:r>
          </a:p>
          <a:p>
            <a:pPr lvl="1"/>
            <a:r>
              <a:rPr lang="en-US" sz="2000" dirty="0"/>
              <a:t>Environmental remediation;</a:t>
            </a:r>
          </a:p>
          <a:p>
            <a:pPr lvl="1"/>
            <a:r>
              <a:rPr lang="en-US" sz="2000" dirty="0"/>
              <a:t>School or educational services; and</a:t>
            </a:r>
          </a:p>
          <a:p>
            <a:pPr lvl="1"/>
            <a:r>
              <a:rPr lang="en-US" sz="2000" dirty="0"/>
              <a:t>Provision of police, fire, and other public safety services. </a:t>
            </a:r>
          </a:p>
        </p:txBody>
      </p:sp>
    </p:spTree>
    <p:extLst>
      <p:ext uri="{BB962C8B-B14F-4D97-AF65-F5344CB8AC3E}">
        <p14:creationId xmlns:p14="http://schemas.microsoft.com/office/powerpoint/2010/main" val="2258069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Replacing Lost Public Sector Revenue (cont.)</a:t>
            </a:r>
          </a:p>
        </p:txBody>
      </p:sp>
      <p:sp>
        <p:nvSpPr>
          <p:cNvPr id="3" name="Content Placeholder 2"/>
          <p:cNvSpPr>
            <a:spLocks noGrp="1"/>
          </p:cNvSpPr>
          <p:nvPr>
            <p:ph idx="1"/>
          </p:nvPr>
        </p:nvSpPr>
        <p:spPr>
          <a:xfrm>
            <a:off x="469669" y="1849438"/>
            <a:ext cx="11252662" cy="4213055"/>
          </a:xfrm>
        </p:spPr>
        <p:txBody>
          <a:bodyPr>
            <a:normAutofit/>
          </a:bodyPr>
          <a:lstStyle/>
          <a:p>
            <a:r>
              <a:rPr lang="en-US" sz="2400" dirty="0"/>
              <a:t>Reduction in revenue is based on comparing actual revenue to the expected revenue with no pandemic.</a:t>
            </a:r>
          </a:p>
          <a:p>
            <a:pPr lvl="1"/>
            <a:r>
              <a:rPr lang="en-US" sz="2000" dirty="0"/>
              <a:t>Based on the expected trend by taking the last full fiscal year prior to the public health emergency (ex. January 27, 2020) and projecting forward with either:</a:t>
            </a:r>
          </a:p>
          <a:p>
            <a:pPr lvl="2"/>
            <a:r>
              <a:rPr lang="en-US" sz="1800" dirty="0"/>
              <a:t>(a) the recipient’s average annual revenue growth over the three full fiscal years prior to the pandemic; or</a:t>
            </a:r>
          </a:p>
          <a:p>
            <a:pPr lvl="2"/>
            <a:r>
              <a:rPr lang="en-US" sz="1800" dirty="0"/>
              <a:t>(b) 4.1 percent (the national average of state and local revenue growth rate from 2015-2018).</a:t>
            </a:r>
          </a:p>
          <a:p>
            <a:pPr lvl="1"/>
            <a:r>
              <a:rPr lang="en-US" sz="2000" i="1" dirty="0"/>
              <a:t>Actual revenue </a:t>
            </a:r>
            <a:r>
              <a:rPr lang="en-US" sz="2000" dirty="0"/>
              <a:t>= revenues collected over the past 12 months of the calculation date.</a:t>
            </a:r>
          </a:p>
          <a:p>
            <a:r>
              <a:rPr lang="en-US" sz="2400" dirty="0"/>
              <a:t>Avoid cuts to government services and government staff.</a:t>
            </a:r>
          </a:p>
        </p:txBody>
      </p:sp>
    </p:spTree>
    <p:extLst>
      <p:ext uri="{BB962C8B-B14F-4D97-AF65-F5344CB8AC3E}">
        <p14:creationId xmlns:p14="http://schemas.microsoft.com/office/powerpoint/2010/main" val="278838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Investments in Infrastructure</a:t>
            </a:r>
          </a:p>
        </p:txBody>
      </p:sp>
      <p:sp>
        <p:nvSpPr>
          <p:cNvPr id="3" name="Content Placeholder 2"/>
          <p:cNvSpPr>
            <a:spLocks noGrp="1"/>
          </p:cNvSpPr>
          <p:nvPr>
            <p:ph idx="1"/>
          </p:nvPr>
        </p:nvSpPr>
        <p:spPr/>
        <p:txBody>
          <a:bodyPr>
            <a:normAutofit/>
          </a:bodyPr>
          <a:lstStyle/>
          <a:p>
            <a:r>
              <a:rPr lang="en-US" sz="2400" dirty="0"/>
              <a:t>Makes necessary investments in water, sewer, and broadband infrastructure.</a:t>
            </a:r>
          </a:p>
          <a:p>
            <a:r>
              <a:rPr lang="en-US" sz="2400" dirty="0"/>
              <a:t>Includes investing in improving access to clean drinking water, in wastewater and </a:t>
            </a:r>
            <a:r>
              <a:rPr lang="en-US" sz="2400" dirty="0" err="1"/>
              <a:t>stormwater</a:t>
            </a:r>
            <a:r>
              <a:rPr lang="en-US" sz="2400" dirty="0"/>
              <a:t> infrastructure, and in providing underserved or underserved locations with new or expanded broadband access. </a:t>
            </a:r>
          </a:p>
          <a:p>
            <a:r>
              <a:rPr lang="en-US" sz="2400" dirty="0"/>
              <a:t>Does not include other general economic development and infrastructure projects (ex. road construction, bridge repairs, etc.). </a:t>
            </a:r>
          </a:p>
          <a:p>
            <a:pPr lvl="1"/>
            <a:r>
              <a:rPr lang="en-US" sz="2000" dirty="0"/>
              <a:t>Such projects must be funded through a local government’s lost revenue replacement allowance. </a:t>
            </a:r>
          </a:p>
        </p:txBody>
      </p:sp>
    </p:spTree>
    <p:extLst>
      <p:ext uri="{BB962C8B-B14F-4D97-AF65-F5344CB8AC3E}">
        <p14:creationId xmlns:p14="http://schemas.microsoft.com/office/powerpoint/2010/main" val="1764076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Investments in Infrastructure: Water and Sewer</a:t>
            </a:r>
          </a:p>
        </p:txBody>
      </p:sp>
      <p:sp>
        <p:nvSpPr>
          <p:cNvPr id="3" name="Content Placeholder 2"/>
          <p:cNvSpPr>
            <a:spLocks noGrp="1"/>
          </p:cNvSpPr>
          <p:nvPr>
            <p:ph idx="1"/>
          </p:nvPr>
        </p:nvSpPr>
        <p:spPr/>
        <p:txBody>
          <a:bodyPr>
            <a:noAutofit/>
          </a:bodyPr>
          <a:lstStyle/>
          <a:p>
            <a:r>
              <a:rPr lang="en-US" sz="2400" dirty="0"/>
              <a:t>Aligns eligible projects with those that qualify through the Environmental Protection Agency’s (EPA), Clean Water State Revolving Fund (</a:t>
            </a:r>
            <a:r>
              <a:rPr lang="en-US" sz="2400" dirty="0" err="1"/>
              <a:t>CWSRF</a:t>
            </a:r>
            <a:r>
              <a:rPr lang="en-US" sz="2400" dirty="0"/>
              <a:t>), and Drinking Water State Revolving Fund (</a:t>
            </a:r>
            <a:r>
              <a:rPr lang="en-US" sz="2400" dirty="0" err="1"/>
              <a:t>DWSRF</a:t>
            </a:r>
            <a:r>
              <a:rPr lang="en-US" sz="2400" dirty="0"/>
              <a:t>).</a:t>
            </a:r>
          </a:p>
          <a:p>
            <a:r>
              <a:rPr lang="en-US" sz="2400" dirty="0"/>
              <a:t>Examples of projects:</a:t>
            </a:r>
          </a:p>
          <a:p>
            <a:pPr lvl="1"/>
            <a:r>
              <a:rPr lang="en-US" sz="2000" dirty="0" err="1"/>
              <a:t>Stormwater</a:t>
            </a:r>
            <a:r>
              <a:rPr lang="en-US" sz="2000" dirty="0"/>
              <a:t> runoff;</a:t>
            </a:r>
          </a:p>
          <a:p>
            <a:pPr lvl="1"/>
            <a:r>
              <a:rPr lang="en-US" sz="2000" dirty="0"/>
              <a:t>Water pollution;</a:t>
            </a:r>
          </a:p>
          <a:p>
            <a:pPr lvl="1"/>
            <a:r>
              <a:rPr lang="en-US" sz="2000" dirty="0"/>
              <a:t>Flood control; and</a:t>
            </a:r>
          </a:p>
          <a:p>
            <a:pPr lvl="1"/>
            <a:r>
              <a:rPr lang="en-US" sz="2000" dirty="0"/>
              <a:t>Green infrastructure that support </a:t>
            </a:r>
            <a:r>
              <a:rPr lang="en-US" sz="2000" dirty="0" err="1"/>
              <a:t>stormwater</a:t>
            </a:r>
            <a:r>
              <a:rPr lang="en-US" sz="2000" dirty="0"/>
              <a:t> resiliency, including rain gardens and green streets. </a:t>
            </a:r>
          </a:p>
        </p:txBody>
      </p:sp>
    </p:spTree>
    <p:extLst>
      <p:ext uri="{BB962C8B-B14F-4D97-AF65-F5344CB8AC3E}">
        <p14:creationId xmlns:p14="http://schemas.microsoft.com/office/powerpoint/2010/main" val="1028447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928" y="630233"/>
            <a:ext cx="11416145" cy="1143000"/>
          </a:xfrm>
        </p:spPr>
        <p:txBody>
          <a:bodyPr>
            <a:normAutofit fontScale="90000"/>
          </a:bodyPr>
          <a:lstStyle/>
          <a:p>
            <a:pPr algn="ctr"/>
            <a:r>
              <a:rPr lang="en-US" dirty="0"/>
              <a:t>Investments in Infrastructure: Water and Sewer (cont.)</a:t>
            </a:r>
          </a:p>
        </p:txBody>
      </p:sp>
      <p:sp>
        <p:nvSpPr>
          <p:cNvPr id="3" name="Content Placeholder 2"/>
          <p:cNvSpPr>
            <a:spLocks noGrp="1"/>
          </p:cNvSpPr>
          <p:nvPr>
            <p:ph idx="1"/>
          </p:nvPr>
        </p:nvSpPr>
        <p:spPr>
          <a:xfrm>
            <a:off x="609600" y="1824499"/>
            <a:ext cx="10972800" cy="4213055"/>
          </a:xfrm>
        </p:spPr>
        <p:txBody>
          <a:bodyPr>
            <a:normAutofit lnSpcReduction="10000"/>
          </a:bodyPr>
          <a:lstStyle/>
          <a:p>
            <a:r>
              <a:rPr lang="en-US" sz="2400" dirty="0"/>
              <a:t>Examples of </a:t>
            </a:r>
            <a:r>
              <a:rPr lang="en-US" sz="2400" dirty="0" err="1"/>
              <a:t>CWSRF</a:t>
            </a:r>
            <a:r>
              <a:rPr lang="en-US" sz="2400" dirty="0"/>
              <a:t> projects are those to: </a:t>
            </a:r>
          </a:p>
          <a:p>
            <a:pPr lvl="1"/>
            <a:r>
              <a:rPr lang="en-US" sz="2000" dirty="0"/>
              <a:t>Construct, improve, and repair wastewater treatment plants; </a:t>
            </a:r>
          </a:p>
          <a:p>
            <a:pPr lvl="1"/>
            <a:r>
              <a:rPr lang="en-US" sz="2000" dirty="0"/>
              <a:t>Control non-point sources of pollution;</a:t>
            </a:r>
          </a:p>
          <a:p>
            <a:pPr lvl="1"/>
            <a:r>
              <a:rPr lang="en-US" sz="2000" dirty="0"/>
              <a:t>Improve resilience of infrastructure to severe weather events;</a:t>
            </a:r>
          </a:p>
          <a:p>
            <a:pPr lvl="1"/>
            <a:r>
              <a:rPr lang="en-US" sz="2000" dirty="0"/>
              <a:t>Create green infrastructure; and</a:t>
            </a:r>
          </a:p>
          <a:p>
            <a:pPr lvl="1"/>
            <a:r>
              <a:rPr lang="en-US" sz="2000" dirty="0"/>
              <a:t>Protect waterbodies from pollution.</a:t>
            </a:r>
          </a:p>
          <a:p>
            <a:r>
              <a:rPr lang="en-US" sz="2400" dirty="0"/>
              <a:t>Examples of </a:t>
            </a:r>
            <a:r>
              <a:rPr lang="en-US" sz="2400" dirty="0" err="1"/>
              <a:t>DWSRF</a:t>
            </a:r>
            <a:r>
              <a:rPr lang="en-US" sz="2400" dirty="0"/>
              <a:t> fund uses:</a:t>
            </a:r>
          </a:p>
          <a:p>
            <a:pPr lvl="1"/>
            <a:r>
              <a:rPr lang="en-US" sz="2000" dirty="0"/>
              <a:t>Assist communities in making water infrastructure capital improvements, including the installation and replacement of failing treatment and distribution systems;</a:t>
            </a:r>
          </a:p>
          <a:p>
            <a:pPr lvl="1"/>
            <a:r>
              <a:rPr lang="en-US" sz="2000" dirty="0"/>
              <a:t>Ensure compliance with applicable health and environmental safety requirements;</a:t>
            </a:r>
          </a:p>
          <a:p>
            <a:pPr lvl="1"/>
            <a:r>
              <a:rPr lang="en-US" sz="2000" dirty="0"/>
              <a:t>Address the most serious risks to human health; and</a:t>
            </a:r>
          </a:p>
          <a:p>
            <a:pPr lvl="1"/>
            <a:r>
              <a:rPr lang="en-US" sz="2000" dirty="0"/>
              <a:t>Assist systems most in need on a per household basis according to State affordability criteria.</a:t>
            </a:r>
          </a:p>
        </p:txBody>
      </p:sp>
    </p:spTree>
    <p:extLst>
      <p:ext uri="{BB962C8B-B14F-4D97-AF65-F5344CB8AC3E}">
        <p14:creationId xmlns:p14="http://schemas.microsoft.com/office/powerpoint/2010/main" val="1152724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Other Project Examples</a:t>
            </a:r>
          </a:p>
        </p:txBody>
      </p:sp>
      <p:sp>
        <p:nvSpPr>
          <p:cNvPr id="3" name="Content Placeholder 2"/>
          <p:cNvSpPr>
            <a:spLocks noGrp="1"/>
          </p:cNvSpPr>
          <p:nvPr>
            <p:ph idx="1"/>
          </p:nvPr>
        </p:nvSpPr>
        <p:spPr>
          <a:xfrm>
            <a:off x="498765" y="1849438"/>
            <a:ext cx="5178828" cy="4213055"/>
          </a:xfrm>
        </p:spPr>
        <p:txBody>
          <a:bodyPr>
            <a:normAutofit/>
          </a:bodyPr>
          <a:lstStyle/>
          <a:p>
            <a:pPr>
              <a:buFont typeface="Wingdings" panose="05000000000000000000" pitchFamily="2" charset="2"/>
              <a:buChar char="v"/>
            </a:pPr>
            <a:r>
              <a:rPr lang="en-US" sz="2400" dirty="0"/>
              <a:t>Small business grant programs.</a:t>
            </a:r>
          </a:p>
          <a:p>
            <a:pPr>
              <a:buFont typeface="Wingdings" panose="05000000000000000000" pitchFamily="2" charset="2"/>
              <a:buChar char="v"/>
            </a:pPr>
            <a:r>
              <a:rPr lang="en-US" sz="2400" dirty="0"/>
              <a:t>Support to tourism industry.</a:t>
            </a:r>
          </a:p>
          <a:p>
            <a:pPr>
              <a:buFont typeface="Wingdings" panose="05000000000000000000" pitchFamily="2" charset="2"/>
              <a:buChar char="v"/>
            </a:pPr>
            <a:r>
              <a:rPr lang="en-US" sz="2400" dirty="0"/>
              <a:t>Non-profit organization grants.</a:t>
            </a:r>
          </a:p>
          <a:p>
            <a:pPr>
              <a:buFont typeface="Wingdings" panose="05000000000000000000" pitchFamily="2" charset="2"/>
              <a:buChar char="v"/>
            </a:pPr>
            <a:r>
              <a:rPr lang="en-US" sz="2400" dirty="0"/>
              <a:t>Household assistance program.</a:t>
            </a:r>
          </a:p>
          <a:p>
            <a:pPr>
              <a:buFont typeface="Wingdings" panose="05000000000000000000" pitchFamily="2" charset="2"/>
              <a:buChar char="v"/>
            </a:pPr>
            <a:r>
              <a:rPr lang="en-US" sz="2400" dirty="0"/>
              <a:t>Low income housing development.</a:t>
            </a:r>
          </a:p>
          <a:p>
            <a:pPr>
              <a:buFont typeface="Wingdings" panose="05000000000000000000" pitchFamily="2" charset="2"/>
              <a:buChar char="v"/>
            </a:pPr>
            <a:r>
              <a:rPr lang="en-US" sz="2400" dirty="0"/>
              <a:t>Promoting enhanced public safety response. </a:t>
            </a:r>
          </a:p>
          <a:p>
            <a:pPr>
              <a:buFont typeface="Wingdings" panose="05000000000000000000" pitchFamily="2" charset="2"/>
              <a:buChar char="v"/>
            </a:pPr>
            <a:r>
              <a:rPr lang="en-US" sz="2400" dirty="0"/>
              <a:t>PPE and cleaning services.</a:t>
            </a:r>
          </a:p>
          <a:p>
            <a:pPr>
              <a:buFont typeface="Wingdings" panose="05000000000000000000" pitchFamily="2" charset="2"/>
              <a:buChar char="v"/>
            </a:pPr>
            <a:r>
              <a:rPr lang="en-US" sz="2400" dirty="0"/>
              <a:t>Cybersecurity.</a:t>
            </a:r>
          </a:p>
          <a:p>
            <a:pPr>
              <a:buFont typeface="Wingdings" panose="05000000000000000000" pitchFamily="2" charset="2"/>
              <a:buChar char="v"/>
            </a:pPr>
            <a:endParaRPr lang="en-US" sz="2400" dirty="0"/>
          </a:p>
        </p:txBody>
      </p:sp>
      <p:sp>
        <p:nvSpPr>
          <p:cNvPr id="4" name="Content Placeholder 2"/>
          <p:cNvSpPr txBox="1">
            <a:spLocks/>
          </p:cNvSpPr>
          <p:nvPr/>
        </p:nvSpPr>
        <p:spPr>
          <a:xfrm>
            <a:off x="5926974" y="1849438"/>
            <a:ext cx="5802283" cy="4213055"/>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v"/>
            </a:pPr>
            <a:r>
              <a:rPr lang="en-US" sz="2400" dirty="0"/>
              <a:t>Renovations to local government buildings to mitigate the spread of </a:t>
            </a:r>
            <a:r>
              <a:rPr lang="en-US" sz="2400" dirty="0" err="1"/>
              <a:t>COVID</a:t>
            </a:r>
            <a:r>
              <a:rPr lang="en-US" sz="2400" dirty="0"/>
              <a:t>-19.</a:t>
            </a:r>
          </a:p>
          <a:p>
            <a:pPr>
              <a:buFont typeface="Wingdings" panose="05000000000000000000" pitchFamily="2" charset="2"/>
              <a:buChar char="v"/>
            </a:pPr>
            <a:r>
              <a:rPr lang="en-US" sz="2400" dirty="0"/>
              <a:t>Investments in </a:t>
            </a:r>
            <a:r>
              <a:rPr lang="en-US" sz="2400" dirty="0" err="1"/>
              <a:t>COVID</a:t>
            </a:r>
            <a:r>
              <a:rPr lang="en-US" sz="2400" dirty="0"/>
              <a:t>-19 testing and vaccine administration.</a:t>
            </a:r>
          </a:p>
          <a:p>
            <a:pPr>
              <a:buFont typeface="Wingdings" panose="05000000000000000000" pitchFamily="2" charset="2"/>
              <a:buChar char="v"/>
            </a:pPr>
            <a:r>
              <a:rPr lang="en-US" sz="2400" dirty="0"/>
              <a:t>Grants for behavioral and mental health service providers.</a:t>
            </a:r>
          </a:p>
          <a:p>
            <a:pPr>
              <a:buFont typeface="Wingdings" panose="05000000000000000000" pitchFamily="2" charset="2"/>
              <a:buChar char="v"/>
            </a:pPr>
            <a:r>
              <a:rPr lang="en-US" sz="2400" dirty="0"/>
              <a:t>Support for projects related to better health outcomes.</a:t>
            </a:r>
          </a:p>
          <a:p>
            <a:pPr>
              <a:buFont typeface="Wingdings" panose="05000000000000000000" pitchFamily="2" charset="2"/>
              <a:buChar char="v"/>
            </a:pPr>
            <a:r>
              <a:rPr lang="en-US" sz="2400" dirty="0"/>
              <a:t>Support for projects related to early childhood development.</a:t>
            </a:r>
          </a:p>
          <a:p>
            <a:pPr>
              <a:buFont typeface="Wingdings" panose="05000000000000000000" pitchFamily="2" charset="2"/>
              <a:buChar char="v"/>
            </a:pPr>
            <a:endParaRPr lang="en-US" sz="2400" dirty="0"/>
          </a:p>
          <a:p>
            <a:pPr>
              <a:buFont typeface="Wingdings" panose="05000000000000000000" pitchFamily="2" charset="2"/>
              <a:buChar char="v"/>
            </a:pPr>
            <a:endParaRPr lang="en-US" sz="2400" dirty="0"/>
          </a:p>
        </p:txBody>
      </p:sp>
    </p:spTree>
    <p:extLst>
      <p:ext uri="{BB962C8B-B14F-4D97-AF65-F5344CB8AC3E}">
        <p14:creationId xmlns:p14="http://schemas.microsoft.com/office/powerpoint/2010/main" val="2589542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Compliance and Potential Changes</a:t>
            </a:r>
          </a:p>
        </p:txBody>
      </p:sp>
      <p:sp>
        <p:nvSpPr>
          <p:cNvPr id="3" name="Content Placeholder 2"/>
          <p:cNvSpPr>
            <a:spLocks noGrp="1"/>
          </p:cNvSpPr>
          <p:nvPr>
            <p:ph idx="1"/>
          </p:nvPr>
        </p:nvSpPr>
        <p:spPr>
          <a:xfrm>
            <a:off x="609600" y="1645920"/>
            <a:ext cx="10972800" cy="4416573"/>
          </a:xfrm>
        </p:spPr>
        <p:txBody>
          <a:bodyPr>
            <a:normAutofit fontScale="92500" lnSpcReduction="10000"/>
          </a:bodyPr>
          <a:lstStyle/>
          <a:p>
            <a:r>
              <a:rPr lang="en-US" sz="2000" dirty="0"/>
              <a:t>Funds must be incurred by December 31, 2024 and expended by December 31, 2026.</a:t>
            </a:r>
          </a:p>
          <a:p>
            <a:pPr lvl="1"/>
            <a:r>
              <a:rPr lang="en-US" sz="1800" dirty="0"/>
              <a:t>Costs for projects incurred by the recipient State, territorial, local, or Tribal government prior to March 3, 2021 are not eligible.</a:t>
            </a:r>
          </a:p>
          <a:p>
            <a:pPr lvl="1"/>
            <a:r>
              <a:rPr lang="en-US" sz="1800" dirty="0"/>
              <a:t>Treasury’s Interim Final Rule provides that “</a:t>
            </a:r>
            <a:r>
              <a:rPr lang="en-US" sz="1800" i="1" dirty="0"/>
              <a:t>incurred</a:t>
            </a:r>
            <a:r>
              <a:rPr lang="en-US" sz="1800" dirty="0"/>
              <a:t>” has the same meaning given to “</a:t>
            </a:r>
            <a:r>
              <a:rPr lang="en-US" sz="1800" i="1" dirty="0"/>
              <a:t>financial obligation</a:t>
            </a:r>
            <a:r>
              <a:rPr lang="en-US" sz="1800" dirty="0"/>
              <a:t>” in 2 CFR § 200.1.</a:t>
            </a:r>
          </a:p>
          <a:p>
            <a:pPr lvl="2"/>
            <a:r>
              <a:rPr lang="en-US" sz="1700" i="1" dirty="0"/>
              <a:t>Financial obligations </a:t>
            </a:r>
            <a:r>
              <a:rPr lang="en-US" sz="1700" dirty="0"/>
              <a:t>= when referencing a recipient's or </a:t>
            </a:r>
            <a:r>
              <a:rPr lang="en-US" sz="1700" dirty="0" err="1"/>
              <a:t>subrecipient's</a:t>
            </a:r>
            <a:r>
              <a:rPr lang="en-US" sz="1700" dirty="0"/>
              <a:t> use of funds under a Federal award, means orders placed for property and services, contracts and </a:t>
            </a:r>
            <a:r>
              <a:rPr lang="en-US" sz="1700" dirty="0" err="1"/>
              <a:t>subawards</a:t>
            </a:r>
            <a:r>
              <a:rPr lang="en-US" sz="1700" dirty="0"/>
              <a:t> made, and similar transactions that require payment. 2 CFR § 200.1.</a:t>
            </a:r>
          </a:p>
          <a:p>
            <a:r>
              <a:rPr lang="en-US" sz="2000" dirty="0"/>
              <a:t>Allow local governments to allocate up to $10 million in </a:t>
            </a:r>
            <a:r>
              <a:rPr lang="en-US" sz="2000" dirty="0" err="1"/>
              <a:t>ARPA</a:t>
            </a:r>
            <a:r>
              <a:rPr lang="en-US" sz="2000" dirty="0"/>
              <a:t> Recovery Funds for the provision of government services without being required to calculate revenue loss. </a:t>
            </a:r>
          </a:p>
          <a:p>
            <a:r>
              <a:rPr lang="en-US" sz="2000" dirty="0"/>
              <a:t>Allow $10 million (or 30 percent) of a local government’s </a:t>
            </a:r>
            <a:r>
              <a:rPr lang="en-US" sz="2000" dirty="0" err="1"/>
              <a:t>ARPA</a:t>
            </a:r>
            <a:r>
              <a:rPr lang="en-US" sz="2000" dirty="0"/>
              <a:t> Recovery Fund allocation to be used for infrastructure-related activities authorized under existing federal surface transportation laws or a Community Development Block Grant project.</a:t>
            </a:r>
          </a:p>
          <a:p>
            <a:r>
              <a:rPr lang="en-US" sz="2000" dirty="0"/>
              <a:t>Allow </a:t>
            </a:r>
            <a:r>
              <a:rPr lang="en-US" sz="2000" dirty="0" err="1"/>
              <a:t>ARPA</a:t>
            </a:r>
            <a:r>
              <a:rPr lang="en-US" sz="2000" dirty="0"/>
              <a:t> Recovery Funds to provide emergency relief from natural disasters and their negative economic impacts, including temporary emergency housing, food assistance, financial assistance for lost wages, or other immediate needs.</a:t>
            </a:r>
          </a:p>
          <a:p>
            <a:endParaRPr lang="en-US" sz="2000" dirty="0"/>
          </a:p>
          <a:p>
            <a:endParaRPr lang="en-US" sz="2000" dirty="0"/>
          </a:p>
        </p:txBody>
      </p:sp>
    </p:spTree>
    <p:extLst>
      <p:ext uri="{BB962C8B-B14F-4D97-AF65-F5344CB8AC3E}">
        <p14:creationId xmlns:p14="http://schemas.microsoft.com/office/powerpoint/2010/main" val="4094044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2" y="2373745"/>
            <a:ext cx="10972800" cy="1154397"/>
          </a:xfrm>
        </p:spPr>
        <p:txBody>
          <a:bodyPr>
            <a:noAutofit/>
          </a:bodyPr>
          <a:lstStyle/>
          <a:p>
            <a:pPr algn="ctr"/>
            <a:r>
              <a:rPr lang="en-US" sz="7200" dirty="0"/>
              <a:t>Programmatic Updates </a:t>
            </a:r>
            <a:br>
              <a:rPr lang="en-US" sz="7200" dirty="0"/>
            </a:br>
            <a:r>
              <a:rPr lang="en-US" sz="7200" dirty="0"/>
              <a:t>and </a:t>
            </a:r>
            <a:br>
              <a:rPr lang="en-US" sz="7200" dirty="0"/>
            </a:br>
            <a:r>
              <a:rPr lang="en-US" sz="7200" dirty="0"/>
              <a:t>Q&amp;A</a:t>
            </a:r>
          </a:p>
        </p:txBody>
      </p:sp>
    </p:spTree>
    <p:extLst>
      <p:ext uri="{BB962C8B-B14F-4D97-AF65-F5344CB8AC3E}">
        <p14:creationId xmlns:p14="http://schemas.microsoft.com/office/powerpoint/2010/main" val="2373520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38546"/>
            <a:ext cx="10972800" cy="1143000"/>
          </a:xfrm>
        </p:spPr>
        <p:txBody>
          <a:bodyPr/>
          <a:lstStyle/>
          <a:p>
            <a:r>
              <a:rPr lang="en-US" dirty="0"/>
              <a:t>Thank You</a:t>
            </a:r>
          </a:p>
        </p:txBody>
      </p:sp>
      <p:sp>
        <p:nvSpPr>
          <p:cNvPr id="3" name="Content Placeholder 2"/>
          <p:cNvSpPr>
            <a:spLocks noGrp="1"/>
          </p:cNvSpPr>
          <p:nvPr>
            <p:ph idx="1"/>
          </p:nvPr>
        </p:nvSpPr>
        <p:spPr>
          <a:xfrm>
            <a:off x="609600" y="1857751"/>
            <a:ext cx="10972800" cy="4213055"/>
          </a:xfrm>
        </p:spPr>
        <p:txBody>
          <a:bodyPr>
            <a:normAutofit/>
          </a:bodyPr>
          <a:lstStyle/>
          <a:p>
            <a:r>
              <a:rPr lang="en-US" sz="2800" dirty="0"/>
              <a:t>Thomas McGonigle; </a:t>
            </a:r>
            <a:r>
              <a:rPr lang="en-US" sz="2800" dirty="0">
                <a:hlinkClick r:id="rId2"/>
              </a:rPr>
              <a:t>Thomas.McGonigle@btlaw.com</a:t>
            </a:r>
            <a:r>
              <a:rPr lang="en-US" sz="2800" dirty="0"/>
              <a:t>; (302) 300-3472</a:t>
            </a:r>
            <a:endParaRPr lang="en-US" sz="2800" i="1" dirty="0"/>
          </a:p>
          <a:p>
            <a:r>
              <a:rPr lang="en-US" sz="2800" dirty="0"/>
              <a:t>Jacob German; </a:t>
            </a:r>
            <a:r>
              <a:rPr lang="en-US" sz="2800" dirty="0">
                <a:hlinkClick r:id="rId3"/>
              </a:rPr>
              <a:t>Jacob.German@btlaw.com</a:t>
            </a:r>
            <a:r>
              <a:rPr lang="en-US" sz="2800" dirty="0"/>
              <a:t>; (317) 231-7538</a:t>
            </a:r>
            <a:endParaRPr lang="en-US" sz="2800" i="1" dirty="0"/>
          </a:p>
          <a:p>
            <a:r>
              <a:rPr lang="en-US" sz="2800" dirty="0"/>
              <a:t>Matt Morgan; </a:t>
            </a:r>
            <a:r>
              <a:rPr lang="en-US" sz="2800" dirty="0">
                <a:hlinkClick r:id="rId4"/>
              </a:rPr>
              <a:t>MMorgan@btlaw.com</a:t>
            </a:r>
            <a:r>
              <a:rPr lang="en-US" sz="2800" dirty="0"/>
              <a:t>; (317) 231-7258</a:t>
            </a:r>
            <a:endParaRPr lang="en-US" sz="2800" i="1" dirty="0"/>
          </a:p>
          <a:p>
            <a:r>
              <a:rPr lang="en-US" sz="2800" dirty="0"/>
              <a:t>Veronica Schilb; </a:t>
            </a:r>
            <a:r>
              <a:rPr lang="en-US" sz="2800" dirty="0">
                <a:hlinkClick r:id="rId5"/>
              </a:rPr>
              <a:t>Veronica.Schilb@btlaw.com</a:t>
            </a:r>
            <a:r>
              <a:rPr lang="en-US" sz="2800" dirty="0"/>
              <a:t>; (317) 229-3178</a:t>
            </a:r>
            <a:endParaRPr lang="en-US" sz="2800" i="1" dirty="0"/>
          </a:p>
          <a:p>
            <a:r>
              <a:rPr lang="en-US" sz="2800" dirty="0"/>
              <a:t>Dustin Meeks; </a:t>
            </a:r>
            <a:r>
              <a:rPr lang="en-US" sz="2800" dirty="0">
                <a:hlinkClick r:id="rId6"/>
              </a:rPr>
              <a:t>Dustin.Meeks@btlaw.com</a:t>
            </a:r>
            <a:r>
              <a:rPr lang="en-US" sz="2800" dirty="0"/>
              <a:t>; (317) 231-6427</a:t>
            </a:r>
            <a:endParaRPr lang="en-US" sz="2800" i="1" dirty="0"/>
          </a:p>
          <a:p>
            <a:endParaRPr lang="en-US" sz="2800" dirty="0"/>
          </a:p>
        </p:txBody>
      </p:sp>
    </p:spTree>
    <p:extLst>
      <p:ext uri="{BB962C8B-B14F-4D97-AF65-F5344CB8AC3E}">
        <p14:creationId xmlns:p14="http://schemas.microsoft.com/office/powerpoint/2010/main" val="1450452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8066" y="1490600"/>
            <a:ext cx="4414058" cy="300082"/>
          </a:xfrm>
          <a:prstGeom prst="rect">
            <a:avLst/>
          </a:prstGeom>
          <a:noFill/>
        </p:spPr>
        <p:txBody>
          <a:bodyPr wrap="square" rtlCol="0">
            <a:spAutoFit/>
          </a:bodyPr>
          <a:lstStyle/>
          <a:p>
            <a:r>
              <a:rPr lang="en-US" dirty="0">
                <a:hlinkClick r:id="rId2"/>
              </a:rPr>
              <a:t>https://treasurer.delaware.gov/arpadb/</a:t>
            </a:r>
            <a:r>
              <a:rPr lang="en-US" dirty="0"/>
              <a:t> </a:t>
            </a:r>
          </a:p>
        </p:txBody>
      </p:sp>
      <p:sp>
        <p:nvSpPr>
          <p:cNvPr id="12" name="Title 1"/>
          <p:cNvSpPr>
            <a:spLocks noGrp="1"/>
          </p:cNvSpPr>
          <p:nvPr>
            <p:ph type="title"/>
          </p:nvPr>
        </p:nvSpPr>
        <p:spPr>
          <a:xfrm>
            <a:off x="423950" y="347600"/>
            <a:ext cx="10972800" cy="1143000"/>
          </a:xfrm>
        </p:spPr>
        <p:txBody>
          <a:bodyPr/>
          <a:lstStyle/>
          <a:p>
            <a:pPr algn="ctr"/>
            <a:r>
              <a:rPr lang="en-US" dirty="0"/>
              <a:t>Appendix A-1 – By the Numbers, Delaware</a:t>
            </a:r>
          </a:p>
        </p:txBody>
      </p:sp>
      <p:pic>
        <p:nvPicPr>
          <p:cNvPr id="14" name="Picture 13"/>
          <p:cNvPicPr>
            <a:picLocks noChangeAspect="1"/>
          </p:cNvPicPr>
          <p:nvPr/>
        </p:nvPicPr>
        <p:blipFill rotWithShape="1">
          <a:blip r:embed="rId3"/>
          <a:srcRect r="486"/>
          <a:stretch/>
        </p:blipFill>
        <p:spPr>
          <a:xfrm>
            <a:off x="3043239" y="1290681"/>
            <a:ext cx="6075824" cy="4914900"/>
          </a:xfrm>
          <a:prstGeom prst="rect">
            <a:avLst/>
          </a:prstGeom>
        </p:spPr>
      </p:pic>
      <p:pic>
        <p:nvPicPr>
          <p:cNvPr id="15" name="Picture 14"/>
          <p:cNvPicPr>
            <a:picLocks noChangeAspect="1"/>
          </p:cNvPicPr>
          <p:nvPr/>
        </p:nvPicPr>
        <p:blipFill rotWithShape="1">
          <a:blip r:embed="rId4"/>
          <a:srcRect t="12500"/>
          <a:stretch/>
        </p:blipFill>
        <p:spPr>
          <a:xfrm>
            <a:off x="3043239" y="6317946"/>
            <a:ext cx="6134100" cy="208359"/>
          </a:xfrm>
          <a:prstGeom prst="rect">
            <a:avLst/>
          </a:prstGeom>
        </p:spPr>
      </p:pic>
    </p:spTree>
    <p:extLst>
      <p:ext uri="{BB962C8B-B14F-4D97-AF65-F5344CB8AC3E}">
        <p14:creationId xmlns:p14="http://schemas.microsoft.com/office/powerpoint/2010/main" val="2914644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8066" y="1490600"/>
            <a:ext cx="4414058" cy="300082"/>
          </a:xfrm>
          <a:prstGeom prst="rect">
            <a:avLst/>
          </a:prstGeom>
          <a:noFill/>
        </p:spPr>
        <p:txBody>
          <a:bodyPr wrap="square" rtlCol="0">
            <a:spAutoFit/>
          </a:bodyPr>
          <a:lstStyle/>
          <a:p>
            <a:r>
              <a:rPr lang="en-US" dirty="0">
                <a:hlinkClick r:id="rId2"/>
              </a:rPr>
              <a:t>https://treasurer.delaware.gov/arpadb/</a:t>
            </a:r>
            <a:r>
              <a:rPr lang="en-US" dirty="0"/>
              <a:t> </a:t>
            </a:r>
          </a:p>
        </p:txBody>
      </p:sp>
      <p:sp>
        <p:nvSpPr>
          <p:cNvPr id="12" name="Title 1"/>
          <p:cNvSpPr>
            <a:spLocks noGrp="1"/>
          </p:cNvSpPr>
          <p:nvPr>
            <p:ph type="title"/>
          </p:nvPr>
        </p:nvSpPr>
        <p:spPr>
          <a:xfrm>
            <a:off x="423950" y="347600"/>
            <a:ext cx="10972800" cy="1143000"/>
          </a:xfrm>
        </p:spPr>
        <p:txBody>
          <a:bodyPr/>
          <a:lstStyle/>
          <a:p>
            <a:pPr algn="ctr"/>
            <a:r>
              <a:rPr lang="en-US" dirty="0"/>
              <a:t>Appendix A-2 – By the Numbers, Delaware</a:t>
            </a:r>
          </a:p>
        </p:txBody>
      </p:sp>
      <p:pic>
        <p:nvPicPr>
          <p:cNvPr id="2" name="Picture 1"/>
          <p:cNvPicPr>
            <a:picLocks noChangeAspect="1"/>
          </p:cNvPicPr>
          <p:nvPr/>
        </p:nvPicPr>
        <p:blipFill>
          <a:blip r:embed="rId3"/>
          <a:stretch>
            <a:fillRect/>
          </a:stretch>
        </p:blipFill>
        <p:spPr>
          <a:xfrm>
            <a:off x="3204730" y="1512832"/>
            <a:ext cx="6088899" cy="569056"/>
          </a:xfrm>
          <a:prstGeom prst="rect">
            <a:avLst/>
          </a:prstGeom>
        </p:spPr>
      </p:pic>
      <p:pic>
        <p:nvPicPr>
          <p:cNvPr id="3" name="Picture 2"/>
          <p:cNvPicPr>
            <a:picLocks noChangeAspect="1"/>
          </p:cNvPicPr>
          <p:nvPr/>
        </p:nvPicPr>
        <p:blipFill rotWithShape="1">
          <a:blip r:embed="rId4"/>
          <a:srcRect t="990" r="583" b="1174"/>
          <a:stretch/>
        </p:blipFill>
        <p:spPr>
          <a:xfrm>
            <a:off x="3204730" y="2076019"/>
            <a:ext cx="6088899" cy="3233651"/>
          </a:xfrm>
          <a:prstGeom prst="rect">
            <a:avLst/>
          </a:prstGeom>
        </p:spPr>
      </p:pic>
      <p:pic>
        <p:nvPicPr>
          <p:cNvPr id="4" name="Picture 3"/>
          <p:cNvPicPr>
            <a:picLocks noChangeAspect="1"/>
          </p:cNvPicPr>
          <p:nvPr/>
        </p:nvPicPr>
        <p:blipFill rotWithShape="1">
          <a:blip r:embed="rId5"/>
          <a:srcRect t="12500"/>
          <a:stretch/>
        </p:blipFill>
        <p:spPr>
          <a:xfrm>
            <a:off x="3204730" y="5444835"/>
            <a:ext cx="6134100" cy="208359"/>
          </a:xfrm>
          <a:prstGeom prst="rect">
            <a:avLst/>
          </a:prstGeom>
        </p:spPr>
      </p:pic>
    </p:spTree>
    <p:extLst>
      <p:ext uri="{BB962C8B-B14F-4D97-AF65-F5344CB8AC3E}">
        <p14:creationId xmlns:p14="http://schemas.microsoft.com/office/powerpoint/2010/main" val="4294257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8066" y="1490600"/>
            <a:ext cx="4414058" cy="300082"/>
          </a:xfrm>
          <a:prstGeom prst="rect">
            <a:avLst/>
          </a:prstGeom>
          <a:noFill/>
        </p:spPr>
        <p:txBody>
          <a:bodyPr wrap="square" rtlCol="0">
            <a:spAutoFit/>
          </a:bodyPr>
          <a:lstStyle/>
          <a:p>
            <a:r>
              <a:rPr lang="en-US" dirty="0">
                <a:hlinkClick r:id="rId2"/>
              </a:rPr>
              <a:t>https://treasurer.delaware.gov/arpadb/</a:t>
            </a:r>
            <a:r>
              <a:rPr lang="en-US" dirty="0"/>
              <a:t> </a:t>
            </a:r>
          </a:p>
        </p:txBody>
      </p:sp>
      <p:sp>
        <p:nvSpPr>
          <p:cNvPr id="12" name="Title 1"/>
          <p:cNvSpPr>
            <a:spLocks noGrp="1"/>
          </p:cNvSpPr>
          <p:nvPr>
            <p:ph type="title"/>
          </p:nvPr>
        </p:nvSpPr>
        <p:spPr>
          <a:xfrm>
            <a:off x="423950" y="347600"/>
            <a:ext cx="10972800" cy="1143000"/>
          </a:xfrm>
        </p:spPr>
        <p:txBody>
          <a:bodyPr/>
          <a:lstStyle/>
          <a:p>
            <a:pPr algn="ctr"/>
            <a:r>
              <a:rPr lang="en-US" dirty="0"/>
              <a:t>Appendix A-3 – By the Numbers, Delaware</a:t>
            </a:r>
          </a:p>
        </p:txBody>
      </p:sp>
      <p:pic>
        <p:nvPicPr>
          <p:cNvPr id="2" name="Picture 1"/>
          <p:cNvPicPr>
            <a:picLocks noChangeAspect="1"/>
          </p:cNvPicPr>
          <p:nvPr/>
        </p:nvPicPr>
        <p:blipFill>
          <a:blip r:embed="rId3"/>
          <a:stretch>
            <a:fillRect/>
          </a:stretch>
        </p:blipFill>
        <p:spPr>
          <a:xfrm>
            <a:off x="3204730" y="1562709"/>
            <a:ext cx="6088899" cy="569056"/>
          </a:xfrm>
          <a:prstGeom prst="rect">
            <a:avLst/>
          </a:prstGeom>
        </p:spPr>
      </p:pic>
      <p:pic>
        <p:nvPicPr>
          <p:cNvPr id="4" name="Picture 3"/>
          <p:cNvPicPr>
            <a:picLocks noChangeAspect="1"/>
          </p:cNvPicPr>
          <p:nvPr/>
        </p:nvPicPr>
        <p:blipFill rotWithShape="1">
          <a:blip r:embed="rId4"/>
          <a:srcRect t="830" r="273"/>
          <a:stretch/>
        </p:blipFill>
        <p:spPr>
          <a:xfrm>
            <a:off x="3204730" y="2131765"/>
            <a:ext cx="6088899" cy="2607079"/>
          </a:xfrm>
          <a:prstGeom prst="rect">
            <a:avLst/>
          </a:prstGeom>
        </p:spPr>
      </p:pic>
    </p:spTree>
    <p:extLst>
      <p:ext uri="{BB962C8B-B14F-4D97-AF65-F5344CB8AC3E}">
        <p14:creationId xmlns:p14="http://schemas.microsoft.com/office/powerpoint/2010/main" val="1435766705"/>
      </p:ext>
    </p:extLst>
  </p:cSld>
  <p:clrMapOvr>
    <a:masterClrMapping/>
  </p:clrMapOvr>
</p:sld>
</file>

<file path=ppt/theme/theme1.xml><?xml version="1.0" encoding="utf-8"?>
<a:theme xmlns:a="http://schemas.openxmlformats.org/drawingml/2006/main" name="04_WideBTMasterTemplate_2021">
  <a:themeElements>
    <a:clrScheme name="BTMasterColorPalette1">
      <a:dk1>
        <a:sysClr val="windowText" lastClr="000000"/>
      </a:dk1>
      <a:lt1>
        <a:sysClr val="window" lastClr="FFFFFF"/>
      </a:lt1>
      <a:dk2>
        <a:srgbClr val="1F497D"/>
      </a:dk2>
      <a:lt2>
        <a:srgbClr val="EEECE1"/>
      </a:lt2>
      <a:accent1>
        <a:srgbClr val="1E1E1E"/>
      </a:accent1>
      <a:accent2>
        <a:srgbClr val="983222"/>
      </a:accent2>
      <a:accent3>
        <a:srgbClr val="8E9300"/>
      </a:accent3>
      <a:accent4>
        <a:srgbClr val="F0AB00"/>
      </a:accent4>
      <a:accent5>
        <a:srgbClr val="009AA6"/>
      </a:accent5>
      <a:accent6>
        <a:srgbClr val="D95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solidFill>
            <a:schemeClr val="accent2"/>
          </a:solidFill>
        </a:ln>
        <a:effectLst/>
      </a:spPr>
      <a:bodyPr rtlCol="0" anchor="ctr">
        <a:norm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headEnd type="none"/>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defPPr>
      </a:lstStyle>
    </a:txDef>
  </a:objectDefaults>
  <a:extraClrSchemeLst/>
  <a:extLst>
    <a:ext uri="{05A4C25C-085E-4340-85A3-A5531E510DB2}">
      <thm15:themeFamily xmlns:thm15="http://schemas.microsoft.com/office/thememl/2012/main" name="04_WideBTMasterTemplate_2021" id="{7636407E-ADD5-3545-BF7C-0006BAD03DDC}" vid="{1889F636-D21B-8A4F-A2D8-981251B94E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598AE7AC-3885-46CD-BA19-4638E2BB2289}">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04_WideBTMasterTheme</Template>
  <TotalTime>836</TotalTime>
  <Words>1747</Words>
  <Application>Microsoft Office PowerPoint</Application>
  <PresentationFormat>Widescreen</PresentationFormat>
  <Paragraphs>142</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Arial Narrow</vt:lpstr>
      <vt:lpstr>Calibri</vt:lpstr>
      <vt:lpstr>R Frutiger Roman</vt:lpstr>
      <vt:lpstr>Wingdings</vt:lpstr>
      <vt:lpstr>04_WideBTMasterTemplate_2021</vt:lpstr>
      <vt:lpstr>The American Rescue Plan Act – Kickoff Webinar with Barnes &amp; Thornburg LLP</vt:lpstr>
      <vt:lpstr>Barnes &amp; Thornburg LLP ARPA Team</vt:lpstr>
      <vt:lpstr>Overview of ARPA</vt:lpstr>
      <vt:lpstr>Overview – Permissible Uses</vt:lpstr>
      <vt:lpstr>Overview – Exclusions</vt:lpstr>
      <vt:lpstr>Public Health and Economic Impacts</vt:lpstr>
      <vt:lpstr>Public Health and Economic Impacts – Examples</vt:lpstr>
      <vt:lpstr>Public Health and Economic Impacts – Examples (cont.)</vt:lpstr>
      <vt:lpstr>Public Health and Economic Impacts – Examples (cont.)</vt:lpstr>
      <vt:lpstr>Premium Pay for Essential Workers</vt:lpstr>
      <vt:lpstr>Premium Pay for Essential Workers – Examples</vt:lpstr>
      <vt:lpstr>Premium Pay for Essential Workers (cont.)</vt:lpstr>
      <vt:lpstr>Replacing Lost Public Sector Revenue</vt:lpstr>
      <vt:lpstr>Replacing Lost Public Sector Revenue (cont.)</vt:lpstr>
      <vt:lpstr>Investments in Infrastructure</vt:lpstr>
      <vt:lpstr>Investments in Infrastructure: Water and Sewer</vt:lpstr>
      <vt:lpstr>Investments in Infrastructure: Water and Sewer (cont.)</vt:lpstr>
      <vt:lpstr>Other Project Examples</vt:lpstr>
      <vt:lpstr>Compliance and Potential Changes</vt:lpstr>
      <vt:lpstr>Programmatic Updates  and  Q&amp;A</vt:lpstr>
      <vt:lpstr>Thank You</vt:lpstr>
      <vt:lpstr>Appendix A-1 – By the Numbers, Delaware</vt:lpstr>
      <vt:lpstr>Appendix A-2 – By the Numbers, Delaware</vt:lpstr>
      <vt:lpstr>Appendix A-3 – By the Numbers, Delaware</vt:lpstr>
    </vt:vector>
  </TitlesOfParts>
  <Company>Barnes &amp; Thornburg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American Rescue Plan Act</dc:title>
  <dc:creator>Cisneros, Jonathan</dc:creator>
  <cp:lastModifiedBy>Carol Houck</cp:lastModifiedBy>
  <cp:revision>124</cp:revision>
  <cp:lastPrinted>2021-11-04T16:11:40Z</cp:lastPrinted>
  <dcterms:created xsi:type="dcterms:W3CDTF">2021-06-09T17:35:08Z</dcterms:created>
  <dcterms:modified xsi:type="dcterms:W3CDTF">2021-11-04T16:11:48Z</dcterms:modified>
</cp:coreProperties>
</file>